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5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45" r:id="rId49"/>
  </p:sldIdLst>
  <p:sldSz cx="12192000" cy="6858000"/>
  <p:notesSz cx="6858000" cy="9144000"/>
  <p:embeddedFontLst>
    <p:embeddedFont>
      <p:font typeface="Calibri" panose="020F0502020204030204" pitchFamily="34" charset="0"/>
      <p:regular r:id="rId51"/>
      <p:bold r:id="rId52"/>
      <p:italic r:id="rId53"/>
      <p:boldItalic r:id="rId54"/>
    </p:embeddedFont>
    <p:embeddedFont>
      <p:font typeface="Work Sans Light" pitchFamily="2" charset="0"/>
      <p:regular r:id="rId55"/>
      <p:bold r:id="rId56"/>
      <p:italic r:id="rId57"/>
      <p:boldItalic r:id="rId58"/>
    </p:embeddedFont>
    <p:embeddedFont>
      <p:font typeface="Work Sans Medium" pitchFamily="2"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05" roundtripDataSignature="AMtx7mgKAYh8l8g1go7Cds+iFWwEhIXUo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viewProps" Target="viewProps.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font" Target="fonts/font8.fntdata"/><Relationship Id="rId5" Type="http://schemas.openxmlformats.org/officeDocument/2006/relationships/slide" Target="slides/slide4.xml"/><Relationship Id="rId61" Type="http://schemas.openxmlformats.org/officeDocument/2006/relationships/font" Target="fonts/font1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6.fntdata"/><Relationship Id="rId105" Type="http://customschemas.google.com/relationships/presentationmetadata" Target="metadata"/><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9.fntdata"/><Relationship Id="rId108"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62"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7.fntdata"/><Relationship Id="rId106"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 Id="rId60"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USUARIO\Downloads\10.%20Costos%20Proyecto.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CO"/>
              <a:t>Gastos</a:t>
            </a:r>
            <a:r>
              <a:rPr lang="es-CO" baseline="0"/>
              <a:t> Administrativos</a:t>
            </a:r>
            <a:endParaRPr lang="es-CO"/>
          </a:p>
        </c:rich>
      </c:tx>
      <c:layout>
        <c:manualLayout>
          <c:xMode val="edge"/>
          <c:yMode val="edge"/>
          <c:x val="0.40026308364570962"/>
          <c:y val="5.505693519079345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CO"/>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'Gastos Administrativos'!$D$19</c:f>
              <c:strCache>
                <c:ptCount val="1"/>
                <c:pt idx="0">
                  <c:v>Año 1</c:v>
                </c:pt>
              </c:strCache>
            </c:strRef>
          </c:tx>
          <c:spPr>
            <a:solidFill>
              <a:schemeClr val="accent1"/>
            </a:solidFill>
            <a:ln>
              <a:noFill/>
            </a:ln>
            <a:effectLst/>
            <a:sp3d/>
          </c:spPr>
          <c:invertIfNegative val="0"/>
          <c:cat>
            <c:strRef>
              <c:f>'Gastos Administrativos'!$C$20:$C$26</c:f>
              <c:strCache>
                <c:ptCount val="7"/>
                <c:pt idx="0">
                  <c:v>Arrendamiento</c:v>
                </c:pt>
                <c:pt idx="1">
                  <c:v>Servicios Publicos</c:v>
                </c:pt>
                <c:pt idx="2">
                  <c:v>Suministros de Oficina</c:v>
                </c:pt>
                <c:pt idx="3">
                  <c:v>Aseo e Higiene</c:v>
                </c:pt>
                <c:pt idx="4">
                  <c:v>Telefonia</c:v>
                </c:pt>
                <c:pt idx="5">
                  <c:v>Internet</c:v>
                </c:pt>
                <c:pt idx="6">
                  <c:v>0</c:v>
                </c:pt>
              </c:strCache>
            </c:strRef>
          </c:cat>
          <c:val>
            <c:numRef>
              <c:f>'Gastos Administrativos'!$D$20:$D$26</c:f>
              <c:numCache>
                <c:formatCode>_("$"* #,##0.00_);_("$"* \(#,##0.00\);_("$"* "-"??_);_(@_)</c:formatCode>
                <c:ptCount val="7"/>
                <c:pt idx="0">
                  <c:v>4800000</c:v>
                </c:pt>
                <c:pt idx="1">
                  <c:v>1440000</c:v>
                </c:pt>
                <c:pt idx="2">
                  <c:v>360000</c:v>
                </c:pt>
                <c:pt idx="3">
                  <c:v>360000</c:v>
                </c:pt>
                <c:pt idx="4">
                  <c:v>0</c:v>
                </c:pt>
                <c:pt idx="5">
                  <c:v>900000</c:v>
                </c:pt>
                <c:pt idx="6">
                  <c:v>0</c:v>
                </c:pt>
              </c:numCache>
            </c:numRef>
          </c:val>
          <c:extLst>
            <c:ext xmlns:c16="http://schemas.microsoft.com/office/drawing/2014/chart" uri="{C3380CC4-5D6E-409C-BE32-E72D297353CC}">
              <c16:uniqueId val="{00000000-4767-4CAB-9252-4DB36AC88F47}"/>
            </c:ext>
          </c:extLst>
        </c:ser>
        <c:ser>
          <c:idx val="1"/>
          <c:order val="1"/>
          <c:tx>
            <c:strRef>
              <c:f>'Gastos Administrativos'!$E$19</c:f>
              <c:strCache>
                <c:ptCount val="1"/>
                <c:pt idx="0">
                  <c:v>Año 2</c:v>
                </c:pt>
              </c:strCache>
            </c:strRef>
          </c:tx>
          <c:spPr>
            <a:solidFill>
              <a:schemeClr val="accent2"/>
            </a:solidFill>
            <a:ln>
              <a:noFill/>
            </a:ln>
            <a:effectLst/>
            <a:sp3d/>
          </c:spPr>
          <c:invertIfNegative val="0"/>
          <c:cat>
            <c:strRef>
              <c:f>'Gastos Administrativos'!$C$20:$C$26</c:f>
              <c:strCache>
                <c:ptCount val="7"/>
                <c:pt idx="0">
                  <c:v>Arrendamiento</c:v>
                </c:pt>
                <c:pt idx="1">
                  <c:v>Servicios Publicos</c:v>
                </c:pt>
                <c:pt idx="2">
                  <c:v>Suministros de Oficina</c:v>
                </c:pt>
                <c:pt idx="3">
                  <c:v>Aseo e Higiene</c:v>
                </c:pt>
                <c:pt idx="4">
                  <c:v>Telefonia</c:v>
                </c:pt>
                <c:pt idx="5">
                  <c:v>Internet</c:v>
                </c:pt>
                <c:pt idx="6">
                  <c:v>0</c:v>
                </c:pt>
              </c:strCache>
            </c:strRef>
          </c:cat>
          <c:val>
            <c:numRef>
              <c:f>'Gastos Administrativos'!$E$20:$E$26</c:f>
              <c:numCache>
                <c:formatCode>_("$"* #,##0.00_);_("$"* \(#,##0.00\);_("$"* "-"??_);_(@_)</c:formatCode>
                <c:ptCount val="7"/>
                <c:pt idx="0">
                  <c:v>4968000</c:v>
                </c:pt>
                <c:pt idx="1">
                  <c:v>1490400</c:v>
                </c:pt>
                <c:pt idx="2">
                  <c:v>372600</c:v>
                </c:pt>
                <c:pt idx="3">
                  <c:v>372600</c:v>
                </c:pt>
                <c:pt idx="4">
                  <c:v>0</c:v>
                </c:pt>
                <c:pt idx="5">
                  <c:v>931500</c:v>
                </c:pt>
                <c:pt idx="6">
                  <c:v>0</c:v>
                </c:pt>
              </c:numCache>
            </c:numRef>
          </c:val>
          <c:extLst>
            <c:ext xmlns:c16="http://schemas.microsoft.com/office/drawing/2014/chart" uri="{C3380CC4-5D6E-409C-BE32-E72D297353CC}">
              <c16:uniqueId val="{00000001-4767-4CAB-9252-4DB36AC88F47}"/>
            </c:ext>
          </c:extLst>
        </c:ser>
        <c:ser>
          <c:idx val="2"/>
          <c:order val="2"/>
          <c:tx>
            <c:strRef>
              <c:f>'Gastos Administrativos'!$F$19</c:f>
              <c:strCache>
                <c:ptCount val="1"/>
                <c:pt idx="0">
                  <c:v>Año 3</c:v>
                </c:pt>
              </c:strCache>
            </c:strRef>
          </c:tx>
          <c:spPr>
            <a:solidFill>
              <a:schemeClr val="accent3"/>
            </a:solidFill>
            <a:ln>
              <a:noFill/>
            </a:ln>
            <a:effectLst/>
            <a:sp3d/>
          </c:spPr>
          <c:invertIfNegative val="0"/>
          <c:cat>
            <c:strRef>
              <c:f>'Gastos Administrativos'!$C$20:$C$26</c:f>
              <c:strCache>
                <c:ptCount val="7"/>
                <c:pt idx="0">
                  <c:v>Arrendamiento</c:v>
                </c:pt>
                <c:pt idx="1">
                  <c:v>Servicios Publicos</c:v>
                </c:pt>
                <c:pt idx="2">
                  <c:v>Suministros de Oficina</c:v>
                </c:pt>
                <c:pt idx="3">
                  <c:v>Aseo e Higiene</c:v>
                </c:pt>
                <c:pt idx="4">
                  <c:v>Telefonia</c:v>
                </c:pt>
                <c:pt idx="5">
                  <c:v>Internet</c:v>
                </c:pt>
                <c:pt idx="6">
                  <c:v>0</c:v>
                </c:pt>
              </c:strCache>
            </c:strRef>
          </c:cat>
          <c:val>
            <c:numRef>
              <c:f>'Gastos Administrativos'!$F$20:$F$26</c:f>
              <c:numCache>
                <c:formatCode>_("$"* #,##0.00_);_("$"* \(#,##0.00\);_("$"* "-"??_);_(@_)</c:formatCode>
                <c:ptCount val="7"/>
                <c:pt idx="0">
                  <c:v>5151816</c:v>
                </c:pt>
                <c:pt idx="1">
                  <c:v>1545544.8</c:v>
                </c:pt>
                <c:pt idx="2">
                  <c:v>386386.2</c:v>
                </c:pt>
                <c:pt idx="3">
                  <c:v>386386.2</c:v>
                </c:pt>
                <c:pt idx="4">
                  <c:v>0</c:v>
                </c:pt>
                <c:pt idx="5">
                  <c:v>965965.5</c:v>
                </c:pt>
                <c:pt idx="6">
                  <c:v>0</c:v>
                </c:pt>
              </c:numCache>
            </c:numRef>
          </c:val>
          <c:extLst>
            <c:ext xmlns:c16="http://schemas.microsoft.com/office/drawing/2014/chart" uri="{C3380CC4-5D6E-409C-BE32-E72D297353CC}">
              <c16:uniqueId val="{00000002-4767-4CAB-9252-4DB36AC88F47}"/>
            </c:ext>
          </c:extLst>
        </c:ser>
        <c:ser>
          <c:idx val="3"/>
          <c:order val="3"/>
          <c:tx>
            <c:strRef>
              <c:f>'Gastos Administrativos'!$G$19</c:f>
              <c:strCache>
                <c:ptCount val="1"/>
                <c:pt idx="0">
                  <c:v>Año 4</c:v>
                </c:pt>
              </c:strCache>
            </c:strRef>
          </c:tx>
          <c:spPr>
            <a:solidFill>
              <a:schemeClr val="accent4"/>
            </a:solidFill>
            <a:ln>
              <a:noFill/>
            </a:ln>
            <a:effectLst/>
            <a:sp3d/>
          </c:spPr>
          <c:invertIfNegative val="0"/>
          <c:cat>
            <c:strRef>
              <c:f>'Gastos Administrativos'!$C$20:$C$26</c:f>
              <c:strCache>
                <c:ptCount val="7"/>
                <c:pt idx="0">
                  <c:v>Arrendamiento</c:v>
                </c:pt>
                <c:pt idx="1">
                  <c:v>Servicios Publicos</c:v>
                </c:pt>
                <c:pt idx="2">
                  <c:v>Suministros de Oficina</c:v>
                </c:pt>
                <c:pt idx="3">
                  <c:v>Aseo e Higiene</c:v>
                </c:pt>
                <c:pt idx="4">
                  <c:v>Telefonia</c:v>
                </c:pt>
                <c:pt idx="5">
                  <c:v>Internet</c:v>
                </c:pt>
                <c:pt idx="6">
                  <c:v>0</c:v>
                </c:pt>
              </c:strCache>
            </c:strRef>
          </c:cat>
          <c:val>
            <c:numRef>
              <c:f>'Gastos Administrativos'!$G$20:$G$26</c:f>
              <c:numCache>
                <c:formatCode>_("$"* #,##0.00_);_("$"* \(#,##0.00\);_("$"* "-"??_);_(@_)</c:formatCode>
                <c:ptCount val="7"/>
                <c:pt idx="0">
                  <c:v>5316674.1119999997</c:v>
                </c:pt>
                <c:pt idx="1">
                  <c:v>1595002.2336000002</c:v>
                </c:pt>
                <c:pt idx="2">
                  <c:v>398750.55840000004</c:v>
                </c:pt>
                <c:pt idx="3">
                  <c:v>398750.55840000004</c:v>
                </c:pt>
                <c:pt idx="4">
                  <c:v>0</c:v>
                </c:pt>
                <c:pt idx="5">
                  <c:v>996876.39599999995</c:v>
                </c:pt>
                <c:pt idx="6">
                  <c:v>0</c:v>
                </c:pt>
              </c:numCache>
            </c:numRef>
          </c:val>
          <c:extLst>
            <c:ext xmlns:c16="http://schemas.microsoft.com/office/drawing/2014/chart" uri="{C3380CC4-5D6E-409C-BE32-E72D297353CC}">
              <c16:uniqueId val="{00000003-4767-4CAB-9252-4DB36AC88F47}"/>
            </c:ext>
          </c:extLst>
        </c:ser>
        <c:ser>
          <c:idx val="4"/>
          <c:order val="4"/>
          <c:tx>
            <c:strRef>
              <c:f>'Gastos Administrativos'!$H$19</c:f>
              <c:strCache>
                <c:ptCount val="1"/>
                <c:pt idx="0">
                  <c:v>Año 5</c:v>
                </c:pt>
              </c:strCache>
            </c:strRef>
          </c:tx>
          <c:spPr>
            <a:solidFill>
              <a:schemeClr val="accent5"/>
            </a:solidFill>
            <a:ln>
              <a:noFill/>
            </a:ln>
            <a:effectLst/>
            <a:sp3d/>
          </c:spPr>
          <c:invertIfNegative val="0"/>
          <c:cat>
            <c:strRef>
              <c:f>'Gastos Administrativos'!$C$20:$C$26</c:f>
              <c:strCache>
                <c:ptCount val="7"/>
                <c:pt idx="0">
                  <c:v>Arrendamiento</c:v>
                </c:pt>
                <c:pt idx="1">
                  <c:v>Servicios Publicos</c:v>
                </c:pt>
                <c:pt idx="2">
                  <c:v>Suministros de Oficina</c:v>
                </c:pt>
                <c:pt idx="3">
                  <c:v>Aseo e Higiene</c:v>
                </c:pt>
                <c:pt idx="4">
                  <c:v>Telefonia</c:v>
                </c:pt>
                <c:pt idx="5">
                  <c:v>Internet</c:v>
                </c:pt>
                <c:pt idx="6">
                  <c:v>0</c:v>
                </c:pt>
              </c:strCache>
            </c:strRef>
          </c:cat>
          <c:val>
            <c:numRef>
              <c:f>'Gastos Administrativos'!$H$20:$H$26</c:f>
              <c:numCache>
                <c:formatCode>_("$"* #,##0.00_);_("$"* \(#,##0.00\);_("$"* "-"??_);_(@_)</c:formatCode>
                <c:ptCount val="7"/>
                <c:pt idx="0">
                  <c:v>5481491.0094719995</c:v>
                </c:pt>
                <c:pt idx="1">
                  <c:v>1644447.3028416003</c:v>
                </c:pt>
                <c:pt idx="2">
                  <c:v>411111.82571040007</c:v>
                </c:pt>
                <c:pt idx="3">
                  <c:v>411111.82571040007</c:v>
                </c:pt>
                <c:pt idx="4">
                  <c:v>0</c:v>
                </c:pt>
                <c:pt idx="5">
                  <c:v>1027779.5642759999</c:v>
                </c:pt>
                <c:pt idx="6">
                  <c:v>0</c:v>
                </c:pt>
              </c:numCache>
            </c:numRef>
          </c:val>
          <c:extLst>
            <c:ext xmlns:c16="http://schemas.microsoft.com/office/drawing/2014/chart" uri="{C3380CC4-5D6E-409C-BE32-E72D297353CC}">
              <c16:uniqueId val="{00000004-4767-4CAB-9252-4DB36AC88F47}"/>
            </c:ext>
          </c:extLst>
        </c:ser>
        <c:dLbls>
          <c:showLegendKey val="0"/>
          <c:showVal val="0"/>
          <c:showCatName val="0"/>
          <c:showSerName val="0"/>
          <c:showPercent val="0"/>
          <c:showBubbleSize val="0"/>
        </c:dLbls>
        <c:gapWidth val="150"/>
        <c:shape val="box"/>
        <c:axId val="1167764048"/>
        <c:axId val="1167770288"/>
        <c:axId val="0"/>
      </c:bar3DChart>
      <c:catAx>
        <c:axId val="116776404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167770288"/>
        <c:crosses val="autoZero"/>
        <c:auto val="1"/>
        <c:lblAlgn val="ctr"/>
        <c:lblOffset val="100"/>
        <c:noMultiLvlLbl val="0"/>
      </c:catAx>
      <c:valAx>
        <c:axId val="1167770288"/>
        <c:scaling>
          <c:orientation val="minMax"/>
        </c:scaling>
        <c:delete val="0"/>
        <c:axPos val="l"/>
        <c:majorGridlines>
          <c:spPr>
            <a:ln w="9525" cap="flat" cmpd="sng" algn="ctr">
              <a:solidFill>
                <a:schemeClr val="tx1">
                  <a:lumMod val="15000"/>
                  <a:lumOff val="85000"/>
                </a:schemeClr>
              </a:solidFill>
              <a:round/>
            </a:ln>
            <a:effectLst/>
          </c:spPr>
        </c:majorGridlines>
        <c:numFmt formatCode="_(&quot;$&quot;* #,##0.00_);_(&quot;$&quot;* \(#,##0.00\);_(&quot;$&quot;*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1677640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legend>
    <c:plotVisOnly val="1"/>
    <c:dispBlanksAs val="gap"/>
    <c:showDLblsOverMax val="0"/>
  </c:chart>
  <c:spPr>
    <a:noFill/>
    <a:ln>
      <a:noFill/>
    </a:ln>
    <a:effectLst/>
  </c:spPr>
  <c:txPr>
    <a:bodyPr/>
    <a:lstStyle/>
    <a:p>
      <a:pPr>
        <a:defRPr/>
      </a:pPr>
      <a:endParaRPr lang="es-CO"/>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4" name="Google Shape;9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3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5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5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190" name="Google Shape;190;p5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13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p5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198" name="Google Shape;198;p5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14</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6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06" name="Google Shape;206;p6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15</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14" name="Google Shape;214;p6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16</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22" name="Google Shape;222;p6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17</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30" name="Google Shape;230;p6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18</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7" name="Google Shape;237;p6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38" name="Google Shape;238;p6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19</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5" name="Google Shape;245;p6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46" name="Google Shape;246;p6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20</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3" name="Google Shape;253;p6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54" name="Google Shape;254;p6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21</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p6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62" name="Google Shape;262;p6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22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9" name="Google Shape;269;p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270" name="Google Shape;270;p6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s-MX" sz="1200" b="0" i="0" u="none" strike="noStrike" cap="none">
                <a:solidFill>
                  <a:schemeClr val="dk1"/>
                </a:solidFill>
                <a:latin typeface="Calibri"/>
                <a:ea typeface="Calibri"/>
                <a:cs typeface="Calibri"/>
                <a:sym typeface="Calibri"/>
              </a:rPr>
              <a:t>23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6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2" name="Google Shape;282;p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7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8" name="Google Shape;288;p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7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1" name="Google Shape;301;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7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7" name="Google Shape;307;p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11" name="Google Shape;11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7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3" name="Google Shape;313;p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7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9" name="Google Shape;319;p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7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6" name="Google Shape;326;p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3" name="Google Shape;333;p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7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p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7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5" name="Google Shape;345;p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7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1" name="Google Shape;351;p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8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8" name="Google Shape;358;p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8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4" name="Google Shape;364;p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8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0" name="Google Shape;370;p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20" name="Google Shape;1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8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6" name="Google Shape;376;p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8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2" name="Google Shape;382;p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8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8" name="Google Shape;388;p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8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5" name="Google Shape;395;p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p8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2" name="Google Shape;402;p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8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9" name="Google Shape;409;p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8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6" name="Google Shape;416;p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9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3" name="Google Shape;423;p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724" name="Google Shape;724;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29" name="Google Shape;12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37" name="Google Shape;13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45" name="Google Shape;14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3" name="Google Shape;15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5"/>
        <p:cNvGrpSpPr/>
        <p:nvPr/>
      </p:nvGrpSpPr>
      <p:grpSpPr>
        <a:xfrm>
          <a:off x="0" y="0"/>
          <a:ext cx="0" cy="0"/>
          <a:chOff x="0" y="0"/>
          <a:chExt cx="0" cy="0"/>
        </a:xfrm>
      </p:grpSpPr>
      <p:sp>
        <p:nvSpPr>
          <p:cNvPr id="16" name="Google Shape;16;p4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43"/>
          <p:cNvSpPr>
            <a:spLocks noGrp="1"/>
          </p:cNvSpPr>
          <p:nvPr>
            <p:ph type="pic" idx="2"/>
          </p:nvPr>
        </p:nvSpPr>
        <p:spPr>
          <a:xfrm>
            <a:off x="5183188" y="987425"/>
            <a:ext cx="6172200" cy="4873625"/>
          </a:xfrm>
          <a:prstGeom prst="rect">
            <a:avLst/>
          </a:prstGeom>
          <a:noFill/>
          <a:ln>
            <a:noFill/>
          </a:ln>
        </p:spPr>
      </p:sp>
      <p:sp>
        <p:nvSpPr>
          <p:cNvPr id="18" name="Google Shape;18;p4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9" name="Google Shape;19;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8"/>
        <p:cNvGrpSpPr/>
        <p:nvPr/>
      </p:nvGrpSpPr>
      <p:grpSpPr>
        <a:xfrm>
          <a:off x="0" y="0"/>
          <a:ext cx="0" cy="0"/>
          <a:chOff x="0" y="0"/>
          <a:chExt cx="0" cy="0"/>
        </a:xfrm>
      </p:grpSpPr>
      <p:sp>
        <p:nvSpPr>
          <p:cNvPr id="69" name="Google Shape;69;p5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3"/>
        <p:cNvGrpSpPr/>
        <p:nvPr/>
      </p:nvGrpSpPr>
      <p:grpSpPr>
        <a:xfrm>
          <a:off x="0" y="0"/>
          <a:ext cx="0" cy="0"/>
          <a:chOff x="0" y="0"/>
          <a:chExt cx="0" cy="0"/>
        </a:xfrm>
      </p:grpSpPr>
      <p:sp>
        <p:nvSpPr>
          <p:cNvPr id="74" name="Google Shape;74;p5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5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6" name="Google Shape;76;p5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7" name="Google Shape;77;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0"/>
        <p:cNvGrpSpPr/>
        <p:nvPr/>
      </p:nvGrpSpPr>
      <p:grpSpPr>
        <a:xfrm>
          <a:off x="0" y="0"/>
          <a:ext cx="0" cy="0"/>
          <a:chOff x="0" y="0"/>
          <a:chExt cx="0" cy="0"/>
        </a:xfrm>
      </p:grpSpPr>
      <p:sp>
        <p:nvSpPr>
          <p:cNvPr id="81" name="Google Shape;81;p5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5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5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86"/>
        <p:cNvGrpSpPr/>
        <p:nvPr/>
      </p:nvGrpSpPr>
      <p:grpSpPr>
        <a:xfrm>
          <a:off x="0" y="0"/>
          <a:ext cx="0" cy="0"/>
          <a:chOff x="0" y="0"/>
          <a:chExt cx="0" cy="0"/>
        </a:xfrm>
      </p:grpSpPr>
      <p:sp>
        <p:nvSpPr>
          <p:cNvPr id="87" name="Google Shape;87;p5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5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5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5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5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4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25" name="Google Shape;25;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26" name="Google Shape;26;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27"/>
        <p:cNvGrpSpPr/>
        <p:nvPr/>
      </p:nvGrpSpPr>
      <p:grpSpPr>
        <a:xfrm>
          <a:off x="0" y="0"/>
          <a:ext cx="0" cy="0"/>
          <a:chOff x="0" y="0"/>
          <a:chExt cx="0" cy="0"/>
        </a:xfrm>
      </p:grpSpPr>
      <p:pic>
        <p:nvPicPr>
          <p:cNvPr id="28" name="Google Shape;28;p45"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9" name="Google Shape;29;p45"/>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30"/>
        <p:cNvGrpSpPr/>
        <p:nvPr/>
      </p:nvGrpSpPr>
      <p:grpSpPr>
        <a:xfrm>
          <a:off x="0" y="0"/>
          <a:ext cx="0" cy="0"/>
          <a:chOff x="0" y="0"/>
          <a:chExt cx="0" cy="0"/>
        </a:xfrm>
      </p:grpSpPr>
      <p:sp>
        <p:nvSpPr>
          <p:cNvPr id="31" name="Google Shape;31;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4"/>
        <p:cNvGrpSpPr/>
        <p:nvPr/>
      </p:nvGrpSpPr>
      <p:grpSpPr>
        <a:xfrm>
          <a:off x="0" y="0"/>
          <a:ext cx="0" cy="0"/>
          <a:chOff x="0" y="0"/>
          <a:chExt cx="0" cy="0"/>
        </a:xfrm>
      </p:grpSpPr>
      <p:sp>
        <p:nvSpPr>
          <p:cNvPr id="35" name="Google Shape;35;p4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4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7" name="Google Shape;37;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40"/>
        <p:cNvGrpSpPr/>
        <p:nvPr/>
      </p:nvGrpSpPr>
      <p:grpSpPr>
        <a:xfrm>
          <a:off x="0" y="0"/>
          <a:ext cx="0" cy="0"/>
          <a:chOff x="0" y="0"/>
          <a:chExt cx="0" cy="0"/>
        </a:xfrm>
      </p:grpSpPr>
      <p:sp>
        <p:nvSpPr>
          <p:cNvPr id="41" name="Google Shape;41;p4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4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6"/>
        <p:cNvGrpSpPr/>
        <p:nvPr/>
      </p:nvGrpSpPr>
      <p:grpSpPr>
        <a:xfrm>
          <a:off x="0" y="0"/>
          <a:ext cx="0" cy="0"/>
          <a:chOff x="0" y="0"/>
          <a:chExt cx="0" cy="0"/>
        </a:xfrm>
      </p:grpSpPr>
      <p:sp>
        <p:nvSpPr>
          <p:cNvPr id="47" name="Google Shape;47;p4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4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9" name="Google Shape;49;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52"/>
        <p:cNvGrpSpPr/>
        <p:nvPr/>
      </p:nvGrpSpPr>
      <p:grpSpPr>
        <a:xfrm>
          <a:off x="0" y="0"/>
          <a:ext cx="0" cy="0"/>
          <a:chOff x="0" y="0"/>
          <a:chExt cx="0" cy="0"/>
        </a:xfrm>
      </p:grpSpPr>
      <p:sp>
        <p:nvSpPr>
          <p:cNvPr id="53" name="Google Shape;53;p5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5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5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9"/>
        <p:cNvGrpSpPr/>
        <p:nvPr/>
      </p:nvGrpSpPr>
      <p:grpSpPr>
        <a:xfrm>
          <a:off x="0" y="0"/>
          <a:ext cx="0" cy="0"/>
          <a:chOff x="0" y="0"/>
          <a:chExt cx="0" cy="0"/>
        </a:xfrm>
      </p:grpSpPr>
      <p:sp>
        <p:nvSpPr>
          <p:cNvPr id="60" name="Google Shape;60;p5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5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2" name="Google Shape;62;p5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5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4" name="Google Shape;64;p5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4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3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3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4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43.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4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4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4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63.png"/></Relationships>
</file>

<file path=ppt/slides/_rels/slide4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65.png"/></Relationships>
</file>

<file path=ppt/slides/_rels/slide48.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6" name="Google Shape;96;p1" descr="Servicio Técnico Autorizado Mosquera - Linea Blanca"/>
          <p:cNvPicPr preferRelativeResize="0"/>
          <p:nvPr/>
        </p:nvPicPr>
        <p:blipFill rotWithShape="1">
          <a:blip r:embed="rId3">
            <a:alphaModFix/>
          </a:blip>
          <a:srcRect/>
          <a:stretch/>
        </p:blipFill>
        <p:spPr>
          <a:xfrm>
            <a:off x="240631" y="1965343"/>
            <a:ext cx="6564044" cy="4376029"/>
          </a:xfrm>
          <a:prstGeom prst="rect">
            <a:avLst/>
          </a:prstGeom>
          <a:noFill/>
          <a:ln>
            <a:noFill/>
          </a:ln>
        </p:spPr>
      </p:pic>
      <p:sp>
        <p:nvSpPr>
          <p:cNvPr id="97" name="Google Shape;97;p1"/>
          <p:cNvSpPr txBox="1"/>
          <p:nvPr/>
        </p:nvSpPr>
        <p:spPr>
          <a:xfrm>
            <a:off x="7631035" y="4768616"/>
            <a:ext cx="4054821" cy="7078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s-MX" sz="2000" b="0" i="0" u="none" strike="noStrike" cap="none" dirty="0">
                <a:solidFill>
                  <a:schemeClr val="accent6"/>
                </a:solidFill>
                <a:latin typeface="Calibri"/>
                <a:ea typeface="Calibri"/>
                <a:cs typeface="Calibri"/>
                <a:sym typeface="Calibri"/>
              </a:rPr>
              <a:t>Análisis y Desarrollo de Software</a:t>
            </a:r>
            <a:br>
              <a:rPr lang="es-MX" sz="2000" b="0" i="0" u="none" strike="noStrike" cap="none" dirty="0">
                <a:solidFill>
                  <a:schemeClr val="accent6"/>
                </a:solidFill>
                <a:latin typeface="Calibri"/>
                <a:ea typeface="Calibri"/>
                <a:cs typeface="Calibri"/>
                <a:sym typeface="Calibri"/>
              </a:rPr>
            </a:br>
            <a:r>
              <a:rPr lang="es-MX" sz="2000" b="0" i="0" u="none" strike="noStrike" cap="none" dirty="0">
                <a:solidFill>
                  <a:schemeClr val="accent6"/>
                </a:solidFill>
                <a:latin typeface="Calibri"/>
                <a:ea typeface="Calibri"/>
                <a:cs typeface="Calibri"/>
                <a:sym typeface="Calibri"/>
              </a:rPr>
              <a:t>Ficha: 3069138</a:t>
            </a:r>
            <a:endParaRPr sz="1400" b="0" i="0" u="none" strike="noStrike" cap="none" dirty="0">
              <a:solidFill>
                <a:srgbClr val="000000"/>
              </a:solidFill>
              <a:latin typeface="Arial"/>
              <a:ea typeface="Arial"/>
              <a:cs typeface="Arial"/>
              <a:sym typeface="Arial"/>
            </a:endParaRPr>
          </a:p>
        </p:txBody>
      </p:sp>
      <p:sp>
        <p:nvSpPr>
          <p:cNvPr id="98" name="Google Shape;98;p1"/>
          <p:cNvSpPr txBox="1"/>
          <p:nvPr/>
        </p:nvSpPr>
        <p:spPr>
          <a:xfrm>
            <a:off x="6804675" y="3568328"/>
            <a:ext cx="6386700"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7200"/>
              <a:buFont typeface="Arial"/>
              <a:buNone/>
            </a:pPr>
            <a:r>
              <a:rPr lang="es-MX" sz="7200" b="1" i="0" u="none" strike="noStrike" cap="none">
                <a:solidFill>
                  <a:srgbClr val="000000"/>
                </a:solidFill>
                <a:latin typeface="Times New Roman"/>
                <a:ea typeface="Times New Roman"/>
                <a:cs typeface="Times New Roman"/>
                <a:sym typeface="Times New Roman"/>
              </a:rPr>
              <a:t>ElectroMovil</a:t>
            </a:r>
            <a:endParaRPr sz="7200" b="1" i="0" u="none" strike="noStrike" cap="none">
              <a:solidFill>
                <a:schemeClr val="dk1"/>
              </a:solidFill>
              <a:latin typeface="Arial Rounded"/>
              <a:ea typeface="Arial Rounded"/>
              <a:cs typeface="Arial Rounded"/>
              <a:sym typeface="Arial Rounded"/>
            </a:endParaRPr>
          </a:p>
        </p:txBody>
      </p:sp>
      <p:pic>
        <p:nvPicPr>
          <p:cNvPr id="99" name="Google Shape;99;p1"/>
          <p:cNvPicPr preferRelativeResize="0"/>
          <p:nvPr/>
        </p:nvPicPr>
        <p:blipFill rotWithShape="1">
          <a:blip r:embed="rId4">
            <a:alphaModFix/>
          </a:blip>
          <a:srcRect/>
          <a:stretch/>
        </p:blipFill>
        <p:spPr>
          <a:xfrm>
            <a:off x="240631" y="228118"/>
            <a:ext cx="1365127" cy="1365127"/>
          </a:xfrm>
          <a:prstGeom prst="rect">
            <a:avLst/>
          </a:prstGeom>
          <a:noFill/>
          <a:ln>
            <a:noFill/>
          </a:ln>
        </p:spPr>
      </p:pic>
      <p:sp>
        <p:nvSpPr>
          <p:cNvPr id="100" name="Google Shape;100;p1"/>
          <p:cNvSpPr txBox="1"/>
          <p:nvPr/>
        </p:nvSpPr>
        <p:spPr>
          <a:xfrm>
            <a:off x="2252550" y="241202"/>
            <a:ext cx="7405895" cy="14772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s-MX" sz="3000" b="1" i="0" u="none" strike="noStrike" cap="none">
                <a:solidFill>
                  <a:srgbClr val="000000"/>
                </a:solidFill>
                <a:latin typeface="Times New Roman"/>
                <a:ea typeface="Times New Roman"/>
                <a:cs typeface="Times New Roman"/>
                <a:sym typeface="Times New Roman"/>
              </a:rPr>
              <a:t>Centro de Electricidad Electrónica y Telecomunicaciones</a:t>
            </a:r>
            <a:br>
              <a:rPr lang="es-MX" sz="3000" b="1" i="0" u="none" strike="noStrike" cap="none">
                <a:solidFill>
                  <a:srgbClr val="000000"/>
                </a:solidFill>
                <a:latin typeface="Times New Roman"/>
                <a:ea typeface="Times New Roman"/>
                <a:cs typeface="Times New Roman"/>
                <a:sym typeface="Times New Roman"/>
              </a:rPr>
            </a:br>
            <a:r>
              <a:rPr lang="es-MX" sz="3000" b="1" i="0" u="none" strike="noStrike" cap="none">
                <a:solidFill>
                  <a:srgbClr val="000000"/>
                </a:solidFill>
                <a:latin typeface="Times New Roman"/>
                <a:ea typeface="Times New Roman"/>
                <a:cs typeface="Times New Roman"/>
                <a:sym typeface="Times New Roman"/>
              </a:rPr>
              <a:t>Regional Distrito Capital</a:t>
            </a:r>
            <a:endParaRPr sz="3000" b="1" i="0" u="none" strike="noStrike" cap="none">
              <a:solidFill>
                <a:schemeClr val="dk1"/>
              </a:solidFill>
              <a:latin typeface="Arial Rounded"/>
              <a:ea typeface="Arial Rounded"/>
              <a:cs typeface="Arial Rounded"/>
              <a:sym typeface="Arial Rounded"/>
            </a:endParaRPr>
          </a:p>
        </p:txBody>
      </p:sp>
      <p:pic>
        <p:nvPicPr>
          <p:cNvPr id="101" name="Google Shape;101;p1" descr="El Mundo de la Electrónica Digital"/>
          <p:cNvPicPr preferRelativeResize="0">
            <a:picLocks noGrp="1"/>
          </p:cNvPicPr>
          <p:nvPr>
            <p:ph type="pic" idx="2"/>
          </p:nvPr>
        </p:nvPicPr>
        <p:blipFill rotWithShape="1">
          <a:blip r:embed="rId5">
            <a:alphaModFix/>
          </a:blip>
          <a:srcRect l="7785" t="18420" r="7784" b="22114"/>
          <a:stretch/>
        </p:blipFill>
        <p:spPr>
          <a:xfrm>
            <a:off x="8922960" y="294881"/>
            <a:ext cx="2917491" cy="13699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Base de datos</a:t>
            </a:r>
            <a:endParaRPr/>
          </a:p>
        </p:txBody>
      </p:sp>
      <p:sp>
        <p:nvSpPr>
          <p:cNvPr id="171" name="Google Shape;171;p38"/>
          <p:cNvSpPr txBox="1"/>
          <p:nvPr/>
        </p:nvSpPr>
        <p:spPr>
          <a:xfrm>
            <a:off x="743315" y="3016251"/>
            <a:ext cx="4442295"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Normalización:</a:t>
            </a:r>
            <a:br>
              <a:rPr lang="es-MX" sz="1800" b="0" i="0" u="none" strike="noStrike" cap="none">
                <a:solidFill>
                  <a:srgbClr val="000000"/>
                </a:solidFill>
                <a:latin typeface="Times New Roman"/>
                <a:ea typeface="Times New Roman"/>
                <a:cs typeface="Times New Roman"/>
                <a:sym typeface="Times New Roman"/>
              </a:rPr>
            </a:br>
            <a:r>
              <a:rPr lang="es-MX" sz="1800" b="0" i="0" u="none" strike="noStrike" cap="none">
                <a:solidFill>
                  <a:srgbClr val="000000"/>
                </a:solidFill>
                <a:latin typeface="Times New Roman"/>
                <a:ea typeface="Times New Roman"/>
                <a:cs typeface="Times New Roman"/>
                <a:sym typeface="Times New Roman"/>
              </a:rPr>
              <a:t>Segunda forma normal.</a:t>
            </a:r>
            <a:endParaRPr sz="1800" b="0" i="0" u="none" strike="noStrike" cap="none">
              <a:solidFill>
                <a:schemeClr val="dk1"/>
              </a:solidFill>
              <a:latin typeface="Calibri"/>
              <a:ea typeface="Calibri"/>
              <a:cs typeface="Calibri"/>
              <a:sym typeface="Calibri"/>
            </a:endParaRPr>
          </a:p>
        </p:txBody>
      </p:sp>
      <p:pic>
        <p:nvPicPr>
          <p:cNvPr id="172" name="Google Shape;172;p38"/>
          <p:cNvPicPr preferRelativeResize="0"/>
          <p:nvPr/>
        </p:nvPicPr>
        <p:blipFill rotWithShape="1">
          <a:blip r:embed="rId3">
            <a:alphaModFix/>
          </a:blip>
          <a:srcRect/>
          <a:stretch/>
        </p:blipFill>
        <p:spPr>
          <a:xfrm>
            <a:off x="3734736" y="1515089"/>
            <a:ext cx="7713949" cy="534291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5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Base de datos</a:t>
            </a:r>
            <a:endParaRPr/>
          </a:p>
        </p:txBody>
      </p:sp>
      <p:sp>
        <p:nvSpPr>
          <p:cNvPr id="178" name="Google Shape;178;p56"/>
          <p:cNvSpPr txBox="1"/>
          <p:nvPr/>
        </p:nvSpPr>
        <p:spPr>
          <a:xfrm>
            <a:off x="743315" y="3016251"/>
            <a:ext cx="4442295"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Normalización:</a:t>
            </a:r>
            <a:br>
              <a:rPr lang="es-MX" sz="1800" b="0" i="0" u="none" strike="noStrike" cap="none">
                <a:solidFill>
                  <a:srgbClr val="000000"/>
                </a:solidFill>
                <a:latin typeface="Times New Roman"/>
                <a:ea typeface="Times New Roman"/>
                <a:cs typeface="Times New Roman"/>
                <a:sym typeface="Times New Roman"/>
              </a:rPr>
            </a:br>
            <a:r>
              <a:rPr lang="es-MX" sz="1800" b="0" i="0" u="none" strike="noStrike" cap="none">
                <a:solidFill>
                  <a:srgbClr val="000000"/>
                </a:solidFill>
                <a:latin typeface="Times New Roman"/>
                <a:ea typeface="Times New Roman"/>
                <a:cs typeface="Times New Roman"/>
                <a:sym typeface="Times New Roman"/>
              </a:rPr>
              <a:t>Tercera forma normal.</a:t>
            </a:r>
            <a:endParaRPr sz="1800" b="0" i="0" u="none" strike="noStrike" cap="none">
              <a:solidFill>
                <a:schemeClr val="dk1"/>
              </a:solidFill>
              <a:latin typeface="Calibri"/>
              <a:ea typeface="Calibri"/>
              <a:cs typeface="Calibri"/>
              <a:sym typeface="Calibri"/>
            </a:endParaRPr>
          </a:p>
        </p:txBody>
      </p:sp>
      <p:pic>
        <p:nvPicPr>
          <p:cNvPr id="179" name="Google Shape;179;p56"/>
          <p:cNvPicPr preferRelativeResize="0"/>
          <p:nvPr/>
        </p:nvPicPr>
        <p:blipFill rotWithShape="1">
          <a:blip r:embed="rId3">
            <a:alphaModFix/>
          </a:blip>
          <a:srcRect/>
          <a:stretch/>
        </p:blipFill>
        <p:spPr>
          <a:xfrm>
            <a:off x="3104145" y="1636665"/>
            <a:ext cx="8943474" cy="502480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5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Base de datos</a:t>
            </a:r>
            <a:endParaRPr/>
          </a:p>
        </p:txBody>
      </p:sp>
      <p:sp>
        <p:nvSpPr>
          <p:cNvPr id="185" name="Google Shape;185;p57"/>
          <p:cNvSpPr txBox="1"/>
          <p:nvPr/>
        </p:nvSpPr>
        <p:spPr>
          <a:xfrm>
            <a:off x="743315" y="3016251"/>
            <a:ext cx="4442295"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Nivel 0.</a:t>
            </a:r>
            <a:endParaRPr sz="1800" b="0" i="0" u="none" strike="noStrike" cap="none">
              <a:solidFill>
                <a:schemeClr val="dk1"/>
              </a:solidFill>
              <a:latin typeface="Calibri"/>
              <a:ea typeface="Calibri"/>
              <a:cs typeface="Calibri"/>
              <a:sym typeface="Calibri"/>
            </a:endParaRPr>
          </a:p>
        </p:txBody>
      </p:sp>
      <p:pic>
        <p:nvPicPr>
          <p:cNvPr id="186" name="Google Shape;186;p57"/>
          <p:cNvPicPr preferRelativeResize="0"/>
          <p:nvPr/>
        </p:nvPicPr>
        <p:blipFill rotWithShape="1">
          <a:blip r:embed="rId3">
            <a:alphaModFix/>
          </a:blip>
          <a:srcRect/>
          <a:stretch/>
        </p:blipFill>
        <p:spPr>
          <a:xfrm>
            <a:off x="3080084" y="1533282"/>
            <a:ext cx="8471143" cy="532471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58"/>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Base de datos</a:t>
            </a:r>
            <a:endParaRPr/>
          </a:p>
        </p:txBody>
      </p:sp>
      <p:sp>
        <p:nvSpPr>
          <p:cNvPr id="193" name="Google Shape;193;p58"/>
          <p:cNvSpPr txBox="1"/>
          <p:nvPr/>
        </p:nvSpPr>
        <p:spPr>
          <a:xfrm>
            <a:off x="743315" y="3016251"/>
            <a:ext cx="4442295"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Modelo Relacional.</a:t>
            </a:r>
            <a:endParaRPr sz="1800" b="0" i="0" u="none" strike="noStrike" cap="none">
              <a:solidFill>
                <a:schemeClr val="dk1"/>
              </a:solidFill>
              <a:latin typeface="Calibri"/>
              <a:ea typeface="Calibri"/>
              <a:cs typeface="Calibri"/>
              <a:sym typeface="Calibri"/>
            </a:endParaRPr>
          </a:p>
        </p:txBody>
      </p:sp>
      <p:pic>
        <p:nvPicPr>
          <p:cNvPr id="194" name="Google Shape;194;p58"/>
          <p:cNvPicPr preferRelativeResize="0"/>
          <p:nvPr/>
        </p:nvPicPr>
        <p:blipFill rotWithShape="1">
          <a:blip r:embed="rId3">
            <a:alphaModFix/>
          </a:blip>
          <a:srcRect/>
          <a:stretch/>
        </p:blipFill>
        <p:spPr>
          <a:xfrm>
            <a:off x="3226723" y="365125"/>
            <a:ext cx="8965277" cy="6492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59"/>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Base de datos</a:t>
            </a:r>
            <a:endParaRPr/>
          </a:p>
        </p:txBody>
      </p:sp>
      <p:sp>
        <p:nvSpPr>
          <p:cNvPr id="201" name="Google Shape;201;p59"/>
          <p:cNvSpPr txBox="1"/>
          <p:nvPr/>
        </p:nvSpPr>
        <p:spPr>
          <a:xfrm>
            <a:off x="286115" y="3441032"/>
            <a:ext cx="4442295"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Diagrama en MySQL WorkBench.</a:t>
            </a:r>
            <a:endParaRPr sz="1800" b="0" i="0" u="none" strike="noStrike" cap="none">
              <a:solidFill>
                <a:schemeClr val="dk1"/>
              </a:solidFill>
              <a:latin typeface="Calibri"/>
              <a:ea typeface="Calibri"/>
              <a:cs typeface="Calibri"/>
              <a:sym typeface="Calibri"/>
            </a:endParaRPr>
          </a:p>
        </p:txBody>
      </p:sp>
      <p:pic>
        <p:nvPicPr>
          <p:cNvPr id="202" name="Google Shape;202;p59"/>
          <p:cNvPicPr preferRelativeResize="0"/>
          <p:nvPr/>
        </p:nvPicPr>
        <p:blipFill rotWithShape="1">
          <a:blip r:embed="rId3">
            <a:alphaModFix/>
          </a:blip>
          <a:srcRect/>
          <a:stretch/>
        </p:blipFill>
        <p:spPr>
          <a:xfrm>
            <a:off x="4140797" y="1612231"/>
            <a:ext cx="7215834" cy="512545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60"/>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Base de datos</a:t>
            </a:r>
            <a:endParaRPr/>
          </a:p>
        </p:txBody>
      </p:sp>
      <p:sp>
        <p:nvSpPr>
          <p:cNvPr id="209" name="Google Shape;209;p60"/>
          <p:cNvSpPr txBox="1"/>
          <p:nvPr/>
        </p:nvSpPr>
        <p:spPr>
          <a:xfrm>
            <a:off x="7360683" y="5391191"/>
            <a:ext cx="4442295"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Modelo Entidad Relación 1.</a:t>
            </a:r>
            <a:endParaRPr sz="1800" b="0" i="0" u="none" strike="noStrike" cap="none">
              <a:solidFill>
                <a:schemeClr val="dk1"/>
              </a:solidFill>
              <a:latin typeface="Calibri"/>
              <a:ea typeface="Calibri"/>
              <a:cs typeface="Calibri"/>
              <a:sym typeface="Calibri"/>
            </a:endParaRPr>
          </a:p>
        </p:txBody>
      </p:sp>
      <p:pic>
        <p:nvPicPr>
          <p:cNvPr id="210" name="Google Shape;210;p60"/>
          <p:cNvPicPr preferRelativeResize="0"/>
          <p:nvPr/>
        </p:nvPicPr>
        <p:blipFill rotWithShape="1">
          <a:blip r:embed="rId3">
            <a:alphaModFix/>
          </a:blip>
          <a:srcRect/>
          <a:stretch/>
        </p:blipFill>
        <p:spPr>
          <a:xfrm>
            <a:off x="0" y="1988344"/>
            <a:ext cx="12192000" cy="4511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61"/>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Base de datos</a:t>
            </a:r>
            <a:endParaRPr/>
          </a:p>
        </p:txBody>
      </p:sp>
      <p:sp>
        <p:nvSpPr>
          <p:cNvPr id="217" name="Google Shape;217;p61"/>
          <p:cNvSpPr txBox="1"/>
          <p:nvPr/>
        </p:nvSpPr>
        <p:spPr>
          <a:xfrm>
            <a:off x="7360683" y="5391191"/>
            <a:ext cx="4442295"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Modelo Entidad Relación 2.</a:t>
            </a:r>
            <a:endParaRPr sz="1800" b="0" i="0" u="none" strike="noStrike" cap="none">
              <a:solidFill>
                <a:schemeClr val="dk1"/>
              </a:solidFill>
              <a:latin typeface="Calibri"/>
              <a:ea typeface="Calibri"/>
              <a:cs typeface="Calibri"/>
              <a:sym typeface="Calibri"/>
            </a:endParaRPr>
          </a:p>
        </p:txBody>
      </p:sp>
      <p:pic>
        <p:nvPicPr>
          <p:cNvPr id="218" name="Google Shape;218;p61"/>
          <p:cNvPicPr preferRelativeResize="0"/>
          <p:nvPr/>
        </p:nvPicPr>
        <p:blipFill rotWithShape="1">
          <a:blip r:embed="rId3">
            <a:alphaModFix/>
          </a:blip>
          <a:srcRect/>
          <a:stretch/>
        </p:blipFill>
        <p:spPr>
          <a:xfrm>
            <a:off x="32076" y="2215019"/>
            <a:ext cx="12192000" cy="4511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62"/>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Base de datos</a:t>
            </a:r>
            <a:endParaRPr/>
          </a:p>
        </p:txBody>
      </p:sp>
      <p:sp>
        <p:nvSpPr>
          <p:cNvPr id="225" name="Google Shape;225;p62"/>
          <p:cNvSpPr txBox="1"/>
          <p:nvPr/>
        </p:nvSpPr>
        <p:spPr>
          <a:xfrm>
            <a:off x="7360683" y="5391191"/>
            <a:ext cx="4442295"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Modelo Entidad Relación 3.</a:t>
            </a:r>
            <a:endParaRPr sz="1800" b="0" i="0" u="none" strike="noStrike" cap="none">
              <a:solidFill>
                <a:schemeClr val="dk1"/>
              </a:solidFill>
              <a:latin typeface="Calibri"/>
              <a:ea typeface="Calibri"/>
              <a:cs typeface="Calibri"/>
              <a:sym typeface="Calibri"/>
            </a:endParaRPr>
          </a:p>
        </p:txBody>
      </p:sp>
      <p:pic>
        <p:nvPicPr>
          <p:cNvPr id="226" name="Google Shape;226;p62"/>
          <p:cNvPicPr preferRelativeResize="0"/>
          <p:nvPr/>
        </p:nvPicPr>
        <p:blipFill rotWithShape="1">
          <a:blip r:embed="rId3">
            <a:alphaModFix/>
          </a:blip>
          <a:srcRect/>
          <a:stretch/>
        </p:blipFill>
        <p:spPr>
          <a:xfrm>
            <a:off x="0" y="1479550"/>
            <a:ext cx="12192000" cy="5378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63"/>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Diccionario de datos</a:t>
            </a:r>
            <a:endParaRPr/>
          </a:p>
        </p:txBody>
      </p:sp>
      <p:pic>
        <p:nvPicPr>
          <p:cNvPr id="233" name="Google Shape;233;p63"/>
          <p:cNvPicPr preferRelativeResize="0"/>
          <p:nvPr/>
        </p:nvPicPr>
        <p:blipFill rotWithShape="1">
          <a:blip r:embed="rId3">
            <a:alphaModFix/>
          </a:blip>
          <a:srcRect/>
          <a:stretch/>
        </p:blipFill>
        <p:spPr>
          <a:xfrm>
            <a:off x="0" y="1570806"/>
            <a:ext cx="6095999" cy="4534533"/>
          </a:xfrm>
          <a:prstGeom prst="rect">
            <a:avLst/>
          </a:prstGeom>
          <a:noFill/>
          <a:ln>
            <a:noFill/>
          </a:ln>
        </p:spPr>
      </p:pic>
      <p:pic>
        <p:nvPicPr>
          <p:cNvPr id="234" name="Google Shape;234;p63"/>
          <p:cNvPicPr preferRelativeResize="0"/>
          <p:nvPr/>
        </p:nvPicPr>
        <p:blipFill rotWithShape="1">
          <a:blip r:embed="rId4">
            <a:alphaModFix/>
          </a:blip>
          <a:srcRect/>
          <a:stretch/>
        </p:blipFill>
        <p:spPr>
          <a:xfrm>
            <a:off x="6199538" y="2196266"/>
            <a:ext cx="5992462" cy="35723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64"/>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Diccionario de datos</a:t>
            </a:r>
            <a:endParaRPr/>
          </a:p>
        </p:txBody>
      </p:sp>
      <p:pic>
        <p:nvPicPr>
          <p:cNvPr id="241" name="Google Shape;241;p64"/>
          <p:cNvPicPr preferRelativeResize="0"/>
          <p:nvPr/>
        </p:nvPicPr>
        <p:blipFill rotWithShape="1">
          <a:blip r:embed="rId3">
            <a:alphaModFix/>
          </a:blip>
          <a:srcRect/>
          <a:stretch/>
        </p:blipFill>
        <p:spPr>
          <a:xfrm>
            <a:off x="87457" y="1532462"/>
            <a:ext cx="6112081" cy="4899981"/>
          </a:xfrm>
          <a:prstGeom prst="rect">
            <a:avLst/>
          </a:prstGeom>
          <a:noFill/>
          <a:ln>
            <a:noFill/>
          </a:ln>
        </p:spPr>
      </p:pic>
      <p:pic>
        <p:nvPicPr>
          <p:cNvPr id="242" name="Google Shape;242;p64"/>
          <p:cNvPicPr preferRelativeResize="0"/>
          <p:nvPr/>
        </p:nvPicPr>
        <p:blipFill rotWithShape="1">
          <a:blip r:embed="rId4">
            <a:alphaModFix/>
          </a:blip>
          <a:srcRect/>
          <a:stretch/>
        </p:blipFill>
        <p:spPr>
          <a:xfrm>
            <a:off x="6199537" y="2174602"/>
            <a:ext cx="5819015" cy="300826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
          <p:cNvSpPr txBox="1">
            <a:spLocks noGrp="1"/>
          </p:cNvSpPr>
          <p:nvPr>
            <p:ph type="title"/>
          </p:nvPr>
        </p:nvSpPr>
        <p:spPr>
          <a:xfrm>
            <a:off x="588583" y="30676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dk1"/>
                </a:solidFill>
                <a:latin typeface="Work Sans Medium"/>
                <a:ea typeface="Work Sans Medium"/>
                <a:cs typeface="Work Sans Medium"/>
                <a:sym typeface="Work Sans Medium"/>
              </a:rPr>
              <a:t>Integrante</a:t>
            </a:r>
            <a:endParaRPr>
              <a:solidFill>
                <a:schemeClr val="dk1"/>
              </a:solidFill>
            </a:endParaRPr>
          </a:p>
        </p:txBody>
      </p:sp>
      <p:sp>
        <p:nvSpPr>
          <p:cNvPr id="107" name="Google Shape;107;p2"/>
          <p:cNvSpPr txBox="1"/>
          <p:nvPr/>
        </p:nvSpPr>
        <p:spPr>
          <a:xfrm>
            <a:off x="4890420" y="3228965"/>
            <a:ext cx="5805998" cy="55395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s-MX" sz="3000" b="0" i="0" u="none" strike="noStrike" cap="none">
                <a:solidFill>
                  <a:srgbClr val="000000"/>
                </a:solidFill>
                <a:latin typeface="Times New Roman"/>
                <a:ea typeface="Times New Roman"/>
                <a:cs typeface="Times New Roman"/>
                <a:sym typeface="Times New Roman"/>
              </a:rPr>
              <a:t>José Alejandro Madrigal Ruiz</a:t>
            </a:r>
            <a:endParaRPr sz="3000" b="0" i="0" u="none" strike="noStrike" cap="none">
              <a:solidFill>
                <a:schemeClr val="dk1"/>
              </a:solidFill>
              <a:latin typeface="Calibri"/>
              <a:ea typeface="Calibri"/>
              <a:cs typeface="Calibri"/>
              <a:sym typeface="Calibri"/>
            </a:endParaRPr>
          </a:p>
        </p:txBody>
      </p:sp>
      <p:pic>
        <p:nvPicPr>
          <p:cNvPr id="108" name="Google Shape;108;p2"/>
          <p:cNvPicPr preferRelativeResize="0"/>
          <p:nvPr/>
        </p:nvPicPr>
        <p:blipFill rotWithShape="1">
          <a:blip r:embed="rId3">
            <a:alphaModFix/>
          </a:blip>
          <a:srcRect/>
          <a:stretch/>
        </p:blipFill>
        <p:spPr>
          <a:xfrm>
            <a:off x="588583" y="2101516"/>
            <a:ext cx="3810000" cy="3810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65"/>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Diccionario de datos</a:t>
            </a:r>
            <a:endParaRPr/>
          </a:p>
        </p:txBody>
      </p:sp>
      <p:pic>
        <p:nvPicPr>
          <p:cNvPr id="249" name="Google Shape;249;p65"/>
          <p:cNvPicPr preferRelativeResize="0"/>
          <p:nvPr/>
        </p:nvPicPr>
        <p:blipFill rotWithShape="1">
          <a:blip r:embed="rId3">
            <a:alphaModFix/>
          </a:blip>
          <a:srcRect/>
          <a:stretch/>
        </p:blipFill>
        <p:spPr>
          <a:xfrm>
            <a:off x="155632" y="1325563"/>
            <a:ext cx="5895517" cy="5368275"/>
          </a:xfrm>
          <a:prstGeom prst="rect">
            <a:avLst/>
          </a:prstGeom>
          <a:noFill/>
          <a:ln>
            <a:noFill/>
          </a:ln>
        </p:spPr>
      </p:pic>
      <p:pic>
        <p:nvPicPr>
          <p:cNvPr id="250" name="Google Shape;250;p65"/>
          <p:cNvPicPr preferRelativeResize="0"/>
          <p:nvPr/>
        </p:nvPicPr>
        <p:blipFill rotWithShape="1">
          <a:blip r:embed="rId4">
            <a:alphaModFix/>
          </a:blip>
          <a:srcRect/>
          <a:stretch/>
        </p:blipFill>
        <p:spPr>
          <a:xfrm>
            <a:off x="6137415" y="2779295"/>
            <a:ext cx="5898953" cy="227991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66"/>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Diccionario de datos</a:t>
            </a:r>
            <a:endParaRPr/>
          </a:p>
        </p:txBody>
      </p:sp>
      <p:pic>
        <p:nvPicPr>
          <p:cNvPr id="257" name="Google Shape;257;p66"/>
          <p:cNvPicPr preferRelativeResize="0"/>
          <p:nvPr/>
        </p:nvPicPr>
        <p:blipFill rotWithShape="1">
          <a:blip r:embed="rId3">
            <a:alphaModFix/>
          </a:blip>
          <a:srcRect/>
          <a:stretch/>
        </p:blipFill>
        <p:spPr>
          <a:xfrm>
            <a:off x="268989" y="1978393"/>
            <a:ext cx="5987432" cy="3100178"/>
          </a:xfrm>
          <a:prstGeom prst="rect">
            <a:avLst/>
          </a:prstGeom>
          <a:noFill/>
          <a:ln>
            <a:noFill/>
          </a:ln>
        </p:spPr>
      </p:pic>
      <p:pic>
        <p:nvPicPr>
          <p:cNvPr id="258" name="Google Shape;258;p66"/>
          <p:cNvPicPr preferRelativeResize="0"/>
          <p:nvPr/>
        </p:nvPicPr>
        <p:blipFill rotWithShape="1">
          <a:blip r:embed="rId4">
            <a:alphaModFix/>
          </a:blip>
          <a:srcRect/>
          <a:stretch/>
        </p:blipFill>
        <p:spPr>
          <a:xfrm>
            <a:off x="6465233" y="1803698"/>
            <a:ext cx="5726767" cy="439441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67"/>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Diccionario de datos</a:t>
            </a:r>
            <a:endParaRPr/>
          </a:p>
        </p:txBody>
      </p:sp>
      <p:pic>
        <p:nvPicPr>
          <p:cNvPr id="265" name="Google Shape;265;p67"/>
          <p:cNvPicPr preferRelativeResize="0"/>
          <p:nvPr/>
        </p:nvPicPr>
        <p:blipFill rotWithShape="1">
          <a:blip r:embed="rId3">
            <a:alphaModFix/>
          </a:blip>
          <a:srcRect/>
          <a:stretch/>
        </p:blipFill>
        <p:spPr>
          <a:xfrm>
            <a:off x="745958" y="1567202"/>
            <a:ext cx="5582653" cy="5290798"/>
          </a:xfrm>
          <a:prstGeom prst="rect">
            <a:avLst/>
          </a:prstGeom>
          <a:noFill/>
          <a:ln>
            <a:noFill/>
          </a:ln>
        </p:spPr>
      </p:pic>
      <p:pic>
        <p:nvPicPr>
          <p:cNvPr id="266" name="Google Shape;266;p67"/>
          <p:cNvPicPr preferRelativeResize="0"/>
          <p:nvPr/>
        </p:nvPicPr>
        <p:blipFill rotWithShape="1">
          <a:blip r:embed="rId4">
            <a:alphaModFix/>
          </a:blip>
          <a:srcRect/>
          <a:stretch/>
        </p:blipFill>
        <p:spPr>
          <a:xfrm>
            <a:off x="6096000" y="2702221"/>
            <a:ext cx="5677126" cy="318299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68"/>
          <p:cNvSpPr txBox="1">
            <a:spLocks noGrp="1"/>
          </p:cNvSpPr>
          <p:nvPr>
            <p:ph type="title"/>
          </p:nvPr>
        </p:nvSpPr>
        <p:spPr>
          <a:xfrm>
            <a:off x="501316"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Diccionario de datos</a:t>
            </a:r>
            <a:endParaRPr/>
          </a:p>
        </p:txBody>
      </p:sp>
      <p:pic>
        <p:nvPicPr>
          <p:cNvPr id="273" name="Google Shape;273;p68"/>
          <p:cNvPicPr preferRelativeResize="0"/>
          <p:nvPr/>
        </p:nvPicPr>
        <p:blipFill rotWithShape="1">
          <a:blip r:embed="rId3">
            <a:alphaModFix/>
          </a:blip>
          <a:srcRect/>
          <a:stretch/>
        </p:blipFill>
        <p:spPr>
          <a:xfrm>
            <a:off x="3344986" y="1066590"/>
            <a:ext cx="6117334" cy="579141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278" name="Google Shape;278;p11"/>
          <p:cNvPicPr preferRelativeResize="0"/>
          <p:nvPr/>
        </p:nvPicPr>
        <p:blipFill rotWithShape="1">
          <a:blip r:embed="rId3">
            <a:alphaModFix/>
          </a:blip>
          <a:srcRect/>
          <a:stretch/>
        </p:blipFill>
        <p:spPr>
          <a:xfrm>
            <a:off x="429878" y="0"/>
            <a:ext cx="7458075" cy="6858000"/>
          </a:xfrm>
          <a:prstGeom prst="rect">
            <a:avLst/>
          </a:prstGeom>
          <a:noFill/>
          <a:ln>
            <a:noFill/>
          </a:ln>
        </p:spPr>
      </p:pic>
      <p:sp>
        <p:nvSpPr>
          <p:cNvPr id="279" name="Google Shape;279;p11"/>
          <p:cNvSpPr txBox="1">
            <a:spLocks noGrp="1"/>
          </p:cNvSpPr>
          <p:nvPr>
            <p:ph type="title"/>
          </p:nvPr>
        </p:nvSpPr>
        <p:spPr>
          <a:xfrm>
            <a:off x="8800770" y="4961187"/>
            <a:ext cx="3041146" cy="13255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45454"/>
              <a:buFont typeface="Calibri"/>
              <a:buNone/>
            </a:pPr>
            <a:r>
              <a:rPr lang="es-MX">
                <a:solidFill>
                  <a:schemeClr val="dk1"/>
                </a:solidFill>
              </a:rPr>
              <a:t>Diagrama de Casos de uso</a:t>
            </a:r>
            <a:endParaRPr>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69"/>
          <p:cNvSpPr txBox="1">
            <a:spLocks noGrp="1"/>
          </p:cNvSpPr>
          <p:nvPr>
            <p:ph type="title"/>
          </p:nvPr>
        </p:nvSpPr>
        <p:spPr>
          <a:xfrm>
            <a:off x="8800770" y="4961187"/>
            <a:ext cx="3041146" cy="13255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45454"/>
              <a:buFont typeface="Calibri"/>
              <a:buNone/>
            </a:pPr>
            <a:r>
              <a:rPr lang="es-MX">
                <a:solidFill>
                  <a:schemeClr val="dk1"/>
                </a:solidFill>
              </a:rPr>
              <a:t>Diagrama de Casos de uso</a:t>
            </a:r>
            <a:endParaRPr>
              <a:solidFill>
                <a:schemeClr val="dk1"/>
              </a:solidFill>
            </a:endParaRPr>
          </a:p>
        </p:txBody>
      </p:sp>
      <p:pic>
        <p:nvPicPr>
          <p:cNvPr id="285" name="Google Shape;285;p69"/>
          <p:cNvPicPr preferRelativeResize="0"/>
          <p:nvPr/>
        </p:nvPicPr>
        <p:blipFill rotWithShape="1">
          <a:blip r:embed="rId3">
            <a:alphaModFix/>
          </a:blip>
          <a:srcRect/>
          <a:stretch/>
        </p:blipFill>
        <p:spPr>
          <a:xfrm>
            <a:off x="350084" y="0"/>
            <a:ext cx="9638970" cy="68580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a:solidFill>
                  <a:schemeClr val="lt1"/>
                </a:solidFill>
              </a:rPr>
              <a:t>Diagramas de Casos de uso</a:t>
            </a:r>
            <a:endParaRPr>
              <a:solidFill>
                <a:schemeClr val="lt1"/>
              </a:solidFill>
            </a:endParaRPr>
          </a:p>
        </p:txBody>
      </p:sp>
      <p:pic>
        <p:nvPicPr>
          <p:cNvPr id="291" name="Google Shape;291;p70"/>
          <p:cNvPicPr preferRelativeResize="0"/>
          <p:nvPr/>
        </p:nvPicPr>
        <p:blipFill rotWithShape="1">
          <a:blip r:embed="rId3">
            <a:alphaModFix/>
          </a:blip>
          <a:srcRect/>
          <a:stretch/>
        </p:blipFill>
        <p:spPr>
          <a:xfrm>
            <a:off x="2695076" y="1438022"/>
            <a:ext cx="6205204" cy="548975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7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a:solidFill>
                  <a:schemeClr val="lt1"/>
                </a:solidFill>
              </a:rPr>
              <a:t>Diagramas de Casos de uso</a:t>
            </a:r>
            <a:endParaRPr>
              <a:solidFill>
                <a:schemeClr val="lt1"/>
              </a:solidFill>
            </a:endParaRPr>
          </a:p>
        </p:txBody>
      </p:sp>
      <p:pic>
        <p:nvPicPr>
          <p:cNvPr id="297" name="Google Shape;297;p71"/>
          <p:cNvPicPr preferRelativeResize="0"/>
          <p:nvPr/>
        </p:nvPicPr>
        <p:blipFill rotWithShape="1">
          <a:blip r:embed="rId3">
            <a:alphaModFix/>
          </a:blip>
          <a:srcRect/>
          <a:stretch/>
        </p:blipFill>
        <p:spPr>
          <a:xfrm>
            <a:off x="0" y="1477175"/>
            <a:ext cx="6288839" cy="5380825"/>
          </a:xfrm>
          <a:prstGeom prst="rect">
            <a:avLst/>
          </a:prstGeom>
          <a:noFill/>
          <a:ln>
            <a:noFill/>
          </a:ln>
        </p:spPr>
      </p:pic>
      <p:pic>
        <p:nvPicPr>
          <p:cNvPr id="298" name="Google Shape;298;p71"/>
          <p:cNvPicPr preferRelativeResize="0"/>
          <p:nvPr/>
        </p:nvPicPr>
        <p:blipFill rotWithShape="1">
          <a:blip r:embed="rId4">
            <a:alphaModFix/>
          </a:blip>
          <a:srcRect/>
          <a:stretch/>
        </p:blipFill>
        <p:spPr>
          <a:xfrm>
            <a:off x="6677526" y="1774324"/>
            <a:ext cx="4921167" cy="47865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04" name="Google Shape;304;p20"/>
          <p:cNvPicPr preferRelativeResize="0"/>
          <p:nvPr/>
        </p:nvPicPr>
        <p:blipFill rotWithShape="1">
          <a:blip r:embed="rId3">
            <a:alphaModFix/>
          </a:blip>
          <a:srcRect/>
          <a:stretch/>
        </p:blipFill>
        <p:spPr>
          <a:xfrm>
            <a:off x="3021106" y="2241779"/>
            <a:ext cx="6543115" cy="283168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7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10" name="Google Shape;310;p72"/>
          <p:cNvPicPr preferRelativeResize="0"/>
          <p:nvPr/>
        </p:nvPicPr>
        <p:blipFill rotWithShape="1">
          <a:blip r:embed="rId3">
            <a:alphaModFix/>
          </a:blip>
          <a:srcRect/>
          <a:stretch/>
        </p:blipFill>
        <p:spPr>
          <a:xfrm>
            <a:off x="1285875" y="1947862"/>
            <a:ext cx="9620250" cy="2962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3"/>
          <p:cNvSpPr txBox="1">
            <a:spLocks noGrp="1"/>
          </p:cNvSpPr>
          <p:nvPr>
            <p:ph type="title"/>
          </p:nvPr>
        </p:nvSpPr>
        <p:spPr>
          <a:xfrm>
            <a:off x="456217" y="330750"/>
            <a:ext cx="10260000" cy="836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Work Sans Medium"/>
              <a:buNone/>
            </a:pPr>
            <a:r>
              <a:rPr lang="es-MX" sz="4000">
                <a:solidFill>
                  <a:schemeClr val="lt1"/>
                </a:solidFill>
                <a:latin typeface="Work Sans Medium"/>
                <a:ea typeface="Work Sans Medium"/>
                <a:cs typeface="Work Sans Medium"/>
                <a:sym typeface="Work Sans Medium"/>
              </a:rPr>
              <a:t>Formulación del Proyecto </a:t>
            </a:r>
            <a:endParaRPr/>
          </a:p>
        </p:txBody>
      </p:sp>
      <p:sp>
        <p:nvSpPr>
          <p:cNvPr id="114" name="Google Shape;114;p3"/>
          <p:cNvSpPr txBox="1"/>
          <p:nvPr/>
        </p:nvSpPr>
        <p:spPr>
          <a:xfrm>
            <a:off x="7609283" y="2228671"/>
            <a:ext cx="3106933" cy="12003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s-MX" sz="3600" b="1" i="0" u="none" strike="noStrike" cap="none">
                <a:solidFill>
                  <a:srgbClr val="000000"/>
                </a:solidFill>
                <a:latin typeface="Times New Roman"/>
                <a:ea typeface="Times New Roman"/>
                <a:cs typeface="Times New Roman"/>
                <a:sym typeface="Times New Roman"/>
              </a:rPr>
              <a:t>ElectroMovil</a:t>
            </a:r>
            <a:endParaRPr sz="3600" b="1" i="0" u="none" strike="noStrike" cap="none">
              <a:solidFill>
                <a:schemeClr val="dk1"/>
              </a:solidFill>
              <a:latin typeface="Arial Rounded"/>
              <a:ea typeface="Arial Rounded"/>
              <a:cs typeface="Arial Rounded"/>
              <a:sym typeface="Arial Rounded"/>
            </a:endParaRPr>
          </a:p>
          <a:p>
            <a:pPr marL="0" marR="0" lvl="0" indent="0" algn="l" rtl="0">
              <a:lnSpc>
                <a:spcPct val="100000"/>
              </a:lnSpc>
              <a:spcBef>
                <a:spcPts val="0"/>
              </a:spcBef>
              <a:spcAft>
                <a:spcPts val="0"/>
              </a:spcAft>
              <a:buClr>
                <a:srgbClr val="000000"/>
              </a:buClr>
              <a:buSzPts val="3600"/>
              <a:buFont typeface="Arial"/>
              <a:buNone/>
            </a:pPr>
            <a:endParaRPr sz="3600" b="1" i="0" u="none" strike="noStrike" cap="none">
              <a:solidFill>
                <a:schemeClr val="dk1"/>
              </a:solidFill>
              <a:latin typeface="Arial Rounded"/>
              <a:ea typeface="Arial Rounded"/>
              <a:cs typeface="Arial Rounded"/>
              <a:sym typeface="Arial Rounded"/>
            </a:endParaRPr>
          </a:p>
        </p:txBody>
      </p:sp>
      <p:cxnSp>
        <p:nvCxnSpPr>
          <p:cNvPr id="115" name="Google Shape;115;p3"/>
          <p:cNvCxnSpPr/>
          <p:nvPr/>
        </p:nvCxnSpPr>
        <p:spPr>
          <a:xfrm>
            <a:off x="6021302" y="3837708"/>
            <a:ext cx="5759366" cy="0"/>
          </a:xfrm>
          <a:prstGeom prst="straightConnector1">
            <a:avLst/>
          </a:prstGeom>
          <a:noFill/>
          <a:ln w="50800" cap="flat" cmpd="sng">
            <a:solidFill>
              <a:schemeClr val="accent6"/>
            </a:solidFill>
            <a:prstDash val="solid"/>
            <a:miter lim="800000"/>
            <a:headEnd type="none" w="sm" len="sm"/>
            <a:tailEnd type="none" w="sm" len="sm"/>
          </a:ln>
        </p:spPr>
      </p:cxnSp>
      <p:sp>
        <p:nvSpPr>
          <p:cNvPr id="116" name="Google Shape;116;p3"/>
          <p:cNvSpPr txBox="1"/>
          <p:nvPr/>
        </p:nvSpPr>
        <p:spPr>
          <a:xfrm>
            <a:off x="5909569" y="3969099"/>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s-MX" sz="1800" b="1" i="0" u="none" strike="noStrike" cap="none" dirty="0">
                <a:solidFill>
                  <a:srgbClr val="000000"/>
                </a:solidFill>
                <a:latin typeface="Times New Roman"/>
                <a:ea typeface="Times New Roman"/>
                <a:cs typeface="Times New Roman"/>
                <a:sym typeface="Times New Roman"/>
              </a:rPr>
              <a:t>Sistema De Gestión De Servicios Técnicos</a:t>
            </a:r>
          </a:p>
          <a:p>
            <a:pPr marL="0" marR="0" lvl="0" indent="0" algn="ctr" rtl="0">
              <a:lnSpc>
                <a:spcPct val="100000"/>
              </a:lnSpc>
              <a:spcBef>
                <a:spcPts val="0"/>
              </a:spcBef>
              <a:spcAft>
                <a:spcPts val="0"/>
              </a:spcAft>
              <a:buNone/>
            </a:pPr>
            <a:r>
              <a:rPr lang="es-CO" sz="1800" b="1" i="0" u="none" strike="noStrike" cap="none" dirty="0">
                <a:solidFill>
                  <a:srgbClr val="000000"/>
                </a:solidFill>
                <a:latin typeface="Times New Roman"/>
                <a:ea typeface="Times New Roman"/>
                <a:cs typeface="Times New Roman"/>
                <a:sym typeface="Times New Roman"/>
              </a:rPr>
              <a:t>de Línea Blanca</a:t>
            </a:r>
            <a:r>
              <a:rPr lang="es-MX" sz="1800" b="1" i="0" u="none" strike="noStrike" cap="none" dirty="0">
                <a:solidFill>
                  <a:srgbClr val="000000"/>
                </a:solidFill>
                <a:latin typeface="Times New Roman"/>
                <a:ea typeface="Times New Roman"/>
                <a:cs typeface="Times New Roman"/>
                <a:sym typeface="Times New Roman"/>
              </a:rPr>
              <a:t> A Domicilio</a:t>
            </a:r>
            <a:endParaRPr sz="2400" b="0" i="0" u="none" strike="noStrike" cap="none" dirty="0">
              <a:solidFill>
                <a:srgbClr val="000000"/>
              </a:solidFill>
              <a:latin typeface="Arial"/>
              <a:ea typeface="Arial"/>
              <a:cs typeface="Arial"/>
              <a:sym typeface="Arial"/>
            </a:endParaRPr>
          </a:p>
        </p:txBody>
      </p:sp>
      <p:pic>
        <p:nvPicPr>
          <p:cNvPr id="117" name="Google Shape;117;p3"/>
          <p:cNvPicPr preferRelativeResize="0"/>
          <p:nvPr/>
        </p:nvPicPr>
        <p:blipFill rotWithShape="1">
          <a:blip r:embed="rId3">
            <a:alphaModFix/>
          </a:blip>
          <a:srcRect/>
          <a:stretch/>
        </p:blipFill>
        <p:spPr>
          <a:xfrm>
            <a:off x="-1727534" y="2458750"/>
            <a:ext cx="8572500" cy="48672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7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16" name="Google Shape;316;p73"/>
          <p:cNvPicPr preferRelativeResize="0"/>
          <p:nvPr/>
        </p:nvPicPr>
        <p:blipFill rotWithShape="1">
          <a:blip r:embed="rId3">
            <a:alphaModFix/>
          </a:blip>
          <a:srcRect/>
          <a:stretch/>
        </p:blipFill>
        <p:spPr>
          <a:xfrm>
            <a:off x="1014412" y="1514194"/>
            <a:ext cx="10163175" cy="52101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22" name="Google Shape;322;p74"/>
          <p:cNvPicPr preferRelativeResize="0"/>
          <p:nvPr/>
        </p:nvPicPr>
        <p:blipFill rotWithShape="1">
          <a:blip r:embed="rId3">
            <a:alphaModFix/>
          </a:blip>
          <a:srcRect/>
          <a:stretch/>
        </p:blipFill>
        <p:spPr>
          <a:xfrm>
            <a:off x="299757" y="2510118"/>
            <a:ext cx="7100984" cy="3325064"/>
          </a:xfrm>
          <a:prstGeom prst="rect">
            <a:avLst/>
          </a:prstGeom>
          <a:noFill/>
          <a:ln>
            <a:noFill/>
          </a:ln>
        </p:spPr>
      </p:pic>
      <p:pic>
        <p:nvPicPr>
          <p:cNvPr id="323" name="Google Shape;323;p74"/>
          <p:cNvPicPr preferRelativeResize="0"/>
          <p:nvPr/>
        </p:nvPicPr>
        <p:blipFill rotWithShape="1">
          <a:blip r:embed="rId4">
            <a:alphaModFix/>
          </a:blip>
          <a:srcRect/>
          <a:stretch/>
        </p:blipFill>
        <p:spPr>
          <a:xfrm>
            <a:off x="8619565" y="1509432"/>
            <a:ext cx="2590800" cy="49149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7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29" name="Google Shape;329;p75"/>
          <p:cNvPicPr preferRelativeResize="0"/>
          <p:nvPr/>
        </p:nvPicPr>
        <p:blipFill rotWithShape="1">
          <a:blip r:embed="rId3">
            <a:alphaModFix/>
          </a:blip>
          <a:srcRect/>
          <a:stretch/>
        </p:blipFill>
        <p:spPr>
          <a:xfrm>
            <a:off x="330573" y="1722437"/>
            <a:ext cx="5829300" cy="4676775"/>
          </a:xfrm>
          <a:prstGeom prst="rect">
            <a:avLst/>
          </a:prstGeom>
          <a:noFill/>
          <a:ln>
            <a:noFill/>
          </a:ln>
        </p:spPr>
      </p:pic>
      <p:pic>
        <p:nvPicPr>
          <p:cNvPr id="330" name="Google Shape;330;p75"/>
          <p:cNvPicPr preferRelativeResize="0"/>
          <p:nvPr/>
        </p:nvPicPr>
        <p:blipFill rotWithShape="1">
          <a:blip r:embed="rId4">
            <a:alphaModFix/>
          </a:blip>
          <a:srcRect/>
          <a:stretch/>
        </p:blipFill>
        <p:spPr>
          <a:xfrm>
            <a:off x="6283138" y="2263775"/>
            <a:ext cx="5829300" cy="29146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7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36" name="Google Shape;336;p76"/>
          <p:cNvPicPr preferRelativeResize="0"/>
          <p:nvPr/>
        </p:nvPicPr>
        <p:blipFill rotWithShape="1">
          <a:blip r:embed="rId3">
            <a:alphaModFix/>
          </a:blip>
          <a:srcRect/>
          <a:stretch/>
        </p:blipFill>
        <p:spPr>
          <a:xfrm>
            <a:off x="1120587" y="1690688"/>
            <a:ext cx="10408024" cy="436821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7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42" name="Google Shape;342;p77"/>
          <p:cNvPicPr preferRelativeResize="0"/>
          <p:nvPr/>
        </p:nvPicPr>
        <p:blipFill rotWithShape="1">
          <a:blip r:embed="rId3">
            <a:alphaModFix/>
          </a:blip>
          <a:srcRect/>
          <a:stretch/>
        </p:blipFill>
        <p:spPr>
          <a:xfrm>
            <a:off x="0" y="2358175"/>
            <a:ext cx="12192000" cy="214164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7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48" name="Google Shape;348;p78"/>
          <p:cNvPicPr preferRelativeResize="0"/>
          <p:nvPr/>
        </p:nvPicPr>
        <p:blipFill rotWithShape="1">
          <a:blip r:embed="rId3">
            <a:alphaModFix/>
          </a:blip>
          <a:srcRect/>
          <a:stretch/>
        </p:blipFill>
        <p:spPr>
          <a:xfrm>
            <a:off x="-8964" y="1824992"/>
            <a:ext cx="12192000" cy="482166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7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54" name="Google Shape;354;p79"/>
          <p:cNvPicPr preferRelativeResize="0"/>
          <p:nvPr/>
        </p:nvPicPr>
        <p:blipFill rotWithShape="1">
          <a:blip r:embed="rId3">
            <a:alphaModFix/>
          </a:blip>
          <a:srcRect/>
          <a:stretch/>
        </p:blipFill>
        <p:spPr>
          <a:xfrm>
            <a:off x="281267" y="2823882"/>
            <a:ext cx="6461738" cy="3446649"/>
          </a:xfrm>
          <a:prstGeom prst="rect">
            <a:avLst/>
          </a:prstGeom>
          <a:noFill/>
          <a:ln>
            <a:noFill/>
          </a:ln>
        </p:spPr>
      </p:pic>
      <p:graphicFrame>
        <p:nvGraphicFramePr>
          <p:cNvPr id="355" name="Google Shape;355;p79"/>
          <p:cNvGraphicFramePr/>
          <p:nvPr/>
        </p:nvGraphicFramePr>
        <p:xfrm>
          <a:off x="4940073" y="1470211"/>
          <a:ext cx="7251927" cy="3234018"/>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8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61" name="Google Shape;361;p80"/>
          <p:cNvPicPr preferRelativeResize="0"/>
          <p:nvPr/>
        </p:nvPicPr>
        <p:blipFill rotWithShape="1">
          <a:blip r:embed="rId3">
            <a:alphaModFix/>
          </a:blip>
          <a:srcRect/>
          <a:stretch/>
        </p:blipFill>
        <p:spPr>
          <a:xfrm>
            <a:off x="2417949" y="1690688"/>
            <a:ext cx="7553325" cy="48768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8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sz="4400">
                <a:solidFill>
                  <a:schemeClr val="lt1"/>
                </a:solidFill>
                <a:latin typeface="Work Sans Medium"/>
                <a:ea typeface="Work Sans Medium"/>
                <a:cs typeface="Work Sans Medium"/>
                <a:sym typeface="Work Sans Medium"/>
              </a:rPr>
              <a:t>Costos del proyecto</a:t>
            </a:r>
            <a:endParaRPr/>
          </a:p>
        </p:txBody>
      </p:sp>
      <p:pic>
        <p:nvPicPr>
          <p:cNvPr id="367" name="Google Shape;367;p81"/>
          <p:cNvPicPr preferRelativeResize="0"/>
          <p:nvPr/>
        </p:nvPicPr>
        <p:blipFill rotWithShape="1">
          <a:blip r:embed="rId3">
            <a:alphaModFix/>
          </a:blip>
          <a:srcRect/>
          <a:stretch/>
        </p:blipFill>
        <p:spPr>
          <a:xfrm>
            <a:off x="2417949" y="1690688"/>
            <a:ext cx="7553325" cy="48768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8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a:solidFill>
                  <a:schemeClr val="lt1"/>
                </a:solidFill>
                <a:latin typeface="Work Sans Medium"/>
                <a:ea typeface="Work Sans Medium"/>
                <a:cs typeface="Work Sans Medium"/>
                <a:sym typeface="Work Sans Medium"/>
              </a:rPr>
              <a:t>Propuesta técnica – Proveedores</a:t>
            </a:r>
            <a:endParaRPr/>
          </a:p>
        </p:txBody>
      </p:sp>
      <p:pic>
        <p:nvPicPr>
          <p:cNvPr id="373" name="Google Shape;373;p82"/>
          <p:cNvPicPr preferRelativeResize="0"/>
          <p:nvPr/>
        </p:nvPicPr>
        <p:blipFill rotWithShape="1">
          <a:blip r:embed="rId3">
            <a:alphaModFix/>
          </a:blip>
          <a:srcRect/>
          <a:stretch/>
        </p:blipFill>
        <p:spPr>
          <a:xfrm>
            <a:off x="0" y="1286269"/>
            <a:ext cx="12192000" cy="428546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4"/>
          <p:cNvSpPr txBox="1"/>
          <p:nvPr/>
        </p:nvSpPr>
        <p:spPr>
          <a:xfrm>
            <a:off x="950054" y="605917"/>
            <a:ext cx="5547843" cy="107303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2600"/>
              <a:buFont typeface="Work Sans Light"/>
              <a:buNone/>
            </a:pPr>
            <a:r>
              <a:rPr lang="es-MX" sz="2600" b="0" i="0" u="none" strike="noStrike" cap="none">
                <a:solidFill>
                  <a:srgbClr val="38AA00"/>
                </a:solidFill>
                <a:latin typeface="Work Sans Light"/>
                <a:ea typeface="Work Sans Light"/>
                <a:cs typeface="Work Sans Light"/>
                <a:sym typeface="Work Sans Light"/>
              </a:rPr>
              <a:t>Objetivo General</a:t>
            </a:r>
            <a:endParaRPr sz="1800" b="0" i="0" u="none" strike="noStrike" cap="none">
              <a:solidFill>
                <a:schemeClr val="dk1"/>
              </a:solidFill>
              <a:latin typeface="Calibri"/>
              <a:ea typeface="Calibri"/>
              <a:cs typeface="Calibri"/>
              <a:sym typeface="Calibri"/>
            </a:endParaRPr>
          </a:p>
        </p:txBody>
      </p:sp>
      <p:cxnSp>
        <p:nvCxnSpPr>
          <p:cNvPr id="123" name="Google Shape;123;p4"/>
          <p:cNvCxnSpPr>
            <a:stCxn id="122" idx="1"/>
          </p:cNvCxnSpPr>
          <p:nvPr/>
        </p:nvCxnSpPr>
        <p:spPr>
          <a:xfrm>
            <a:off x="950054" y="1142432"/>
            <a:ext cx="5145900" cy="0"/>
          </a:xfrm>
          <a:prstGeom prst="straightConnector1">
            <a:avLst/>
          </a:prstGeom>
          <a:noFill/>
          <a:ln w="50800" cap="flat" cmpd="sng">
            <a:solidFill>
              <a:schemeClr val="accent6"/>
            </a:solidFill>
            <a:prstDash val="solid"/>
            <a:miter lim="800000"/>
            <a:headEnd type="none" w="sm" len="sm"/>
            <a:tailEnd type="none" w="sm" len="sm"/>
          </a:ln>
        </p:spPr>
      </p:cxnSp>
      <p:sp>
        <p:nvSpPr>
          <p:cNvPr id="124" name="Google Shape;124;p4"/>
          <p:cNvSpPr txBox="1"/>
          <p:nvPr/>
        </p:nvSpPr>
        <p:spPr>
          <a:xfrm>
            <a:off x="669027" y="1371123"/>
            <a:ext cx="6109896"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dirty="0">
                <a:solidFill>
                  <a:srgbClr val="000000"/>
                </a:solidFill>
                <a:latin typeface="Times New Roman"/>
                <a:ea typeface="Times New Roman"/>
                <a:cs typeface="Times New Roman"/>
                <a:sym typeface="Times New Roman"/>
              </a:rPr>
              <a:t>Diseñar, desarrollar e implementar un aplicativo web para la gestión del contacto, contratación, comunicación, seguimiento y pago de los servicios de un profesional de servicio técnico de </a:t>
            </a:r>
            <a:r>
              <a:rPr lang="es-MX" sz="1800" dirty="0">
                <a:latin typeface="Times New Roman"/>
                <a:ea typeface="Times New Roman"/>
                <a:cs typeface="Times New Roman"/>
                <a:sym typeface="Times New Roman"/>
              </a:rPr>
              <a:t>electrodomésticos de línea blanca</a:t>
            </a:r>
            <a:r>
              <a:rPr lang="es-MX" sz="1800" b="0" i="0" u="none" strike="noStrike" cap="none" dirty="0">
                <a:solidFill>
                  <a:srgbClr val="000000"/>
                </a:solidFill>
                <a:latin typeface="Times New Roman"/>
                <a:ea typeface="Times New Roman"/>
                <a:cs typeface="Times New Roman"/>
                <a:sym typeface="Times New Roman"/>
              </a:rPr>
              <a:t> a domicilio.</a:t>
            </a:r>
            <a:endParaRPr sz="1400" b="0" i="0" u="none" strike="noStrike" cap="none" dirty="0">
              <a:solidFill>
                <a:srgbClr val="000000"/>
              </a:solidFill>
              <a:latin typeface="Arial"/>
              <a:ea typeface="Arial"/>
              <a:cs typeface="Arial"/>
              <a:sym typeface="Arial"/>
            </a:endParaRPr>
          </a:p>
        </p:txBody>
      </p:sp>
      <p:pic>
        <p:nvPicPr>
          <p:cNvPr id="125" name="Google Shape;125;p4" descr="Objetivo general - Qué es, función, características y ejemplos"/>
          <p:cNvPicPr preferRelativeResize="0"/>
          <p:nvPr/>
        </p:nvPicPr>
        <p:blipFill rotWithShape="1">
          <a:blip r:embed="rId3">
            <a:alphaModFix/>
          </a:blip>
          <a:srcRect/>
          <a:stretch/>
        </p:blipFill>
        <p:spPr>
          <a:xfrm>
            <a:off x="0" y="3048000"/>
            <a:ext cx="7620000" cy="3810000"/>
          </a:xfrm>
          <a:prstGeom prst="rect">
            <a:avLst/>
          </a:prstGeom>
          <a:noFill/>
          <a:ln>
            <a:noFill/>
          </a:ln>
        </p:spPr>
      </p:pic>
      <p:pic>
        <p:nvPicPr>
          <p:cNvPr id="126" name="Google Shape;126;p4" descr="Imágenes de Objetivo - Descarga gratuita en Freepik"/>
          <p:cNvPicPr preferRelativeResize="0"/>
          <p:nvPr/>
        </p:nvPicPr>
        <p:blipFill rotWithShape="1">
          <a:blip r:embed="rId4">
            <a:alphaModFix/>
          </a:blip>
          <a:srcRect/>
          <a:stretch/>
        </p:blipFill>
        <p:spPr>
          <a:xfrm>
            <a:off x="7620000" y="1971267"/>
            <a:ext cx="3975935" cy="397593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8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a:solidFill>
                  <a:schemeClr val="lt1"/>
                </a:solidFill>
                <a:latin typeface="Work Sans Medium"/>
                <a:ea typeface="Work Sans Medium"/>
                <a:cs typeface="Work Sans Medium"/>
                <a:sym typeface="Work Sans Medium"/>
              </a:rPr>
              <a:t>Propuesta técnica – Proveedores</a:t>
            </a:r>
            <a:endParaRPr/>
          </a:p>
        </p:txBody>
      </p:sp>
      <p:pic>
        <p:nvPicPr>
          <p:cNvPr id="379" name="Google Shape;379;p83"/>
          <p:cNvPicPr preferRelativeResize="0"/>
          <p:nvPr/>
        </p:nvPicPr>
        <p:blipFill rotWithShape="1">
          <a:blip r:embed="rId3">
            <a:alphaModFix/>
          </a:blip>
          <a:srcRect/>
          <a:stretch/>
        </p:blipFill>
        <p:spPr>
          <a:xfrm>
            <a:off x="0" y="1589321"/>
            <a:ext cx="12192000" cy="3679358"/>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8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a:solidFill>
                  <a:schemeClr val="lt1"/>
                </a:solidFill>
                <a:latin typeface="Work Sans Medium"/>
                <a:ea typeface="Work Sans Medium"/>
                <a:cs typeface="Work Sans Medium"/>
                <a:sym typeface="Work Sans Medium"/>
              </a:rPr>
              <a:t>Propuesta técnica – Proveedores</a:t>
            </a:r>
            <a:endParaRPr/>
          </a:p>
        </p:txBody>
      </p:sp>
      <p:pic>
        <p:nvPicPr>
          <p:cNvPr id="385" name="Google Shape;385;p84"/>
          <p:cNvPicPr preferRelativeResize="0"/>
          <p:nvPr/>
        </p:nvPicPr>
        <p:blipFill rotWithShape="1">
          <a:blip r:embed="rId3">
            <a:alphaModFix/>
          </a:blip>
          <a:srcRect/>
          <a:stretch/>
        </p:blipFill>
        <p:spPr>
          <a:xfrm>
            <a:off x="995082" y="1384219"/>
            <a:ext cx="10022541" cy="52193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8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a:solidFill>
                  <a:schemeClr val="lt1"/>
                </a:solidFill>
                <a:latin typeface="Work Sans Medium"/>
                <a:ea typeface="Work Sans Medium"/>
                <a:cs typeface="Work Sans Medium"/>
                <a:sym typeface="Work Sans Medium"/>
              </a:rPr>
              <a:t>Especificaciones de casos de uso</a:t>
            </a:r>
            <a:endParaRPr/>
          </a:p>
        </p:txBody>
      </p:sp>
      <p:pic>
        <p:nvPicPr>
          <p:cNvPr id="391" name="Google Shape;391;p85"/>
          <p:cNvPicPr preferRelativeResize="0"/>
          <p:nvPr/>
        </p:nvPicPr>
        <p:blipFill rotWithShape="1">
          <a:blip r:embed="rId3">
            <a:alphaModFix/>
          </a:blip>
          <a:srcRect/>
          <a:stretch/>
        </p:blipFill>
        <p:spPr>
          <a:xfrm>
            <a:off x="281681" y="2664338"/>
            <a:ext cx="5598471" cy="2786135"/>
          </a:xfrm>
          <a:prstGeom prst="rect">
            <a:avLst/>
          </a:prstGeom>
          <a:noFill/>
          <a:ln>
            <a:noFill/>
          </a:ln>
        </p:spPr>
      </p:pic>
      <p:pic>
        <p:nvPicPr>
          <p:cNvPr id="392" name="Google Shape;392;p85"/>
          <p:cNvPicPr preferRelativeResize="0"/>
          <p:nvPr/>
        </p:nvPicPr>
        <p:blipFill rotWithShape="1">
          <a:blip r:embed="rId4">
            <a:alphaModFix/>
          </a:blip>
          <a:srcRect/>
          <a:stretch/>
        </p:blipFill>
        <p:spPr>
          <a:xfrm>
            <a:off x="6096000" y="2702984"/>
            <a:ext cx="5814319" cy="262700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8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a:solidFill>
                  <a:schemeClr val="lt1"/>
                </a:solidFill>
                <a:latin typeface="Work Sans Medium"/>
                <a:ea typeface="Work Sans Medium"/>
                <a:cs typeface="Work Sans Medium"/>
                <a:sym typeface="Work Sans Medium"/>
              </a:rPr>
              <a:t>Especificaciones de casos de uso</a:t>
            </a:r>
            <a:endParaRPr/>
          </a:p>
        </p:txBody>
      </p:sp>
      <p:pic>
        <p:nvPicPr>
          <p:cNvPr id="398" name="Google Shape;398;p86"/>
          <p:cNvPicPr preferRelativeResize="0"/>
          <p:nvPr/>
        </p:nvPicPr>
        <p:blipFill rotWithShape="1">
          <a:blip r:embed="rId3">
            <a:alphaModFix/>
          </a:blip>
          <a:srcRect/>
          <a:stretch/>
        </p:blipFill>
        <p:spPr>
          <a:xfrm>
            <a:off x="676835" y="2264360"/>
            <a:ext cx="4696911" cy="3528374"/>
          </a:xfrm>
          <a:prstGeom prst="rect">
            <a:avLst/>
          </a:prstGeom>
          <a:noFill/>
          <a:ln>
            <a:noFill/>
          </a:ln>
        </p:spPr>
      </p:pic>
      <p:pic>
        <p:nvPicPr>
          <p:cNvPr id="399" name="Google Shape;399;p86"/>
          <p:cNvPicPr preferRelativeResize="0"/>
          <p:nvPr/>
        </p:nvPicPr>
        <p:blipFill rotWithShape="1">
          <a:blip r:embed="rId4">
            <a:alphaModFix/>
          </a:blip>
          <a:srcRect/>
          <a:stretch/>
        </p:blipFill>
        <p:spPr>
          <a:xfrm>
            <a:off x="5975393" y="2694861"/>
            <a:ext cx="6068272" cy="2667372"/>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8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a:solidFill>
                  <a:schemeClr val="lt1"/>
                </a:solidFill>
                <a:latin typeface="Work Sans Medium"/>
                <a:ea typeface="Work Sans Medium"/>
                <a:cs typeface="Work Sans Medium"/>
                <a:sym typeface="Work Sans Medium"/>
              </a:rPr>
              <a:t>Especificaciones de casos de uso</a:t>
            </a:r>
            <a:endParaRPr/>
          </a:p>
        </p:txBody>
      </p:sp>
      <p:pic>
        <p:nvPicPr>
          <p:cNvPr id="405" name="Google Shape;405;p87"/>
          <p:cNvPicPr preferRelativeResize="0"/>
          <p:nvPr/>
        </p:nvPicPr>
        <p:blipFill rotWithShape="1">
          <a:blip r:embed="rId3">
            <a:alphaModFix/>
          </a:blip>
          <a:srcRect/>
          <a:stretch/>
        </p:blipFill>
        <p:spPr>
          <a:xfrm>
            <a:off x="0" y="2081003"/>
            <a:ext cx="6839905" cy="3000794"/>
          </a:xfrm>
          <a:prstGeom prst="rect">
            <a:avLst/>
          </a:prstGeom>
          <a:noFill/>
          <a:ln>
            <a:noFill/>
          </a:ln>
        </p:spPr>
      </p:pic>
      <p:pic>
        <p:nvPicPr>
          <p:cNvPr id="406" name="Google Shape;406;p87"/>
          <p:cNvPicPr preferRelativeResize="0"/>
          <p:nvPr/>
        </p:nvPicPr>
        <p:blipFill rotWithShape="1">
          <a:blip r:embed="rId4">
            <a:alphaModFix/>
          </a:blip>
          <a:srcRect/>
          <a:stretch/>
        </p:blipFill>
        <p:spPr>
          <a:xfrm>
            <a:off x="6096000" y="1690688"/>
            <a:ext cx="5973009" cy="416300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8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a:solidFill>
                  <a:schemeClr val="lt1"/>
                </a:solidFill>
                <a:latin typeface="Work Sans Medium"/>
                <a:ea typeface="Work Sans Medium"/>
                <a:cs typeface="Work Sans Medium"/>
                <a:sym typeface="Work Sans Medium"/>
              </a:rPr>
              <a:t>Especificaciones de casos de uso</a:t>
            </a:r>
            <a:endParaRPr/>
          </a:p>
        </p:txBody>
      </p:sp>
      <p:pic>
        <p:nvPicPr>
          <p:cNvPr id="412" name="Google Shape;412;p88"/>
          <p:cNvPicPr preferRelativeResize="0"/>
          <p:nvPr/>
        </p:nvPicPr>
        <p:blipFill rotWithShape="1">
          <a:blip r:embed="rId3">
            <a:alphaModFix/>
          </a:blip>
          <a:srcRect/>
          <a:stretch/>
        </p:blipFill>
        <p:spPr>
          <a:xfrm>
            <a:off x="0" y="2247735"/>
            <a:ext cx="6001588" cy="2362530"/>
          </a:xfrm>
          <a:prstGeom prst="rect">
            <a:avLst/>
          </a:prstGeom>
          <a:noFill/>
          <a:ln>
            <a:noFill/>
          </a:ln>
        </p:spPr>
      </p:pic>
      <p:pic>
        <p:nvPicPr>
          <p:cNvPr id="413" name="Google Shape;413;p88"/>
          <p:cNvPicPr preferRelativeResize="0"/>
          <p:nvPr/>
        </p:nvPicPr>
        <p:blipFill rotWithShape="1">
          <a:blip r:embed="rId4">
            <a:alphaModFix/>
          </a:blip>
          <a:srcRect/>
          <a:stretch/>
        </p:blipFill>
        <p:spPr>
          <a:xfrm>
            <a:off x="6001588" y="1589940"/>
            <a:ext cx="6068272" cy="526806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8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a:solidFill>
                  <a:schemeClr val="lt1"/>
                </a:solidFill>
                <a:latin typeface="Work Sans Medium"/>
                <a:ea typeface="Work Sans Medium"/>
                <a:cs typeface="Work Sans Medium"/>
                <a:sym typeface="Work Sans Medium"/>
              </a:rPr>
              <a:t>Especificaciones de casos de uso</a:t>
            </a:r>
            <a:endParaRPr/>
          </a:p>
        </p:txBody>
      </p:sp>
      <p:pic>
        <p:nvPicPr>
          <p:cNvPr id="419" name="Google Shape;419;p89"/>
          <p:cNvPicPr preferRelativeResize="0"/>
          <p:nvPr/>
        </p:nvPicPr>
        <p:blipFill rotWithShape="1">
          <a:blip r:embed="rId3">
            <a:alphaModFix/>
          </a:blip>
          <a:srcRect/>
          <a:stretch/>
        </p:blipFill>
        <p:spPr>
          <a:xfrm>
            <a:off x="113890" y="2571879"/>
            <a:ext cx="5868219" cy="2162477"/>
          </a:xfrm>
          <a:prstGeom prst="rect">
            <a:avLst/>
          </a:prstGeom>
          <a:noFill/>
          <a:ln>
            <a:noFill/>
          </a:ln>
        </p:spPr>
      </p:pic>
      <p:pic>
        <p:nvPicPr>
          <p:cNvPr id="420" name="Google Shape;420;p89"/>
          <p:cNvPicPr preferRelativeResize="0"/>
          <p:nvPr/>
        </p:nvPicPr>
        <p:blipFill rotWithShape="1">
          <a:blip r:embed="rId4">
            <a:alphaModFix/>
          </a:blip>
          <a:srcRect/>
          <a:stretch/>
        </p:blipFill>
        <p:spPr>
          <a:xfrm>
            <a:off x="5905093" y="1256518"/>
            <a:ext cx="6134956" cy="5601482"/>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9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Work Sans Medium"/>
              <a:buNone/>
            </a:pPr>
            <a:r>
              <a:rPr lang="es-MX">
                <a:solidFill>
                  <a:schemeClr val="lt1"/>
                </a:solidFill>
                <a:latin typeface="Work Sans Medium"/>
                <a:ea typeface="Work Sans Medium"/>
                <a:cs typeface="Work Sans Medium"/>
                <a:sym typeface="Work Sans Medium"/>
              </a:rPr>
              <a:t>Especificaciones de casos de uso</a:t>
            </a:r>
            <a:endParaRPr/>
          </a:p>
        </p:txBody>
      </p:sp>
      <p:pic>
        <p:nvPicPr>
          <p:cNvPr id="426" name="Google Shape;426;p90"/>
          <p:cNvPicPr preferRelativeResize="0"/>
          <p:nvPr/>
        </p:nvPicPr>
        <p:blipFill rotWithShape="1">
          <a:blip r:embed="rId3">
            <a:alphaModFix/>
          </a:blip>
          <a:srcRect/>
          <a:stretch/>
        </p:blipFill>
        <p:spPr>
          <a:xfrm>
            <a:off x="0" y="2421704"/>
            <a:ext cx="6068272" cy="2391109"/>
          </a:xfrm>
          <a:prstGeom prst="rect">
            <a:avLst/>
          </a:prstGeom>
          <a:noFill/>
          <a:ln>
            <a:noFill/>
          </a:ln>
        </p:spPr>
      </p:pic>
      <p:pic>
        <p:nvPicPr>
          <p:cNvPr id="427" name="Google Shape;427;p90"/>
          <p:cNvPicPr preferRelativeResize="0"/>
          <p:nvPr/>
        </p:nvPicPr>
        <p:blipFill rotWithShape="1">
          <a:blip r:embed="rId4">
            <a:alphaModFix/>
          </a:blip>
          <a:srcRect/>
          <a:stretch/>
        </p:blipFill>
        <p:spPr>
          <a:xfrm>
            <a:off x="6068272" y="1463122"/>
            <a:ext cx="5973009" cy="5258534"/>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pic>
        <p:nvPicPr>
          <p:cNvPr id="726" name="Google Shape;726;p41"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5"/>
          <p:cNvSpPr txBox="1"/>
          <p:nvPr/>
        </p:nvSpPr>
        <p:spPr>
          <a:xfrm>
            <a:off x="844279" y="212022"/>
            <a:ext cx="5547843" cy="107303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2600"/>
              <a:buFont typeface="Work Sans Light"/>
              <a:buNone/>
            </a:pPr>
            <a:r>
              <a:rPr lang="es-MX" sz="2600" b="0" i="0" u="none" strike="noStrike" cap="none">
                <a:solidFill>
                  <a:srgbClr val="38AA00"/>
                </a:solidFill>
                <a:latin typeface="Work Sans Light"/>
                <a:ea typeface="Work Sans Light"/>
                <a:cs typeface="Work Sans Light"/>
                <a:sym typeface="Work Sans Light"/>
              </a:rPr>
              <a:t>Objetivo Específicos</a:t>
            </a:r>
            <a:endParaRPr sz="1800" b="0" i="0" u="none" strike="noStrike" cap="none">
              <a:solidFill>
                <a:schemeClr val="dk1"/>
              </a:solidFill>
              <a:latin typeface="Calibri"/>
              <a:ea typeface="Calibri"/>
              <a:cs typeface="Calibri"/>
              <a:sym typeface="Calibri"/>
            </a:endParaRPr>
          </a:p>
        </p:txBody>
      </p:sp>
      <p:cxnSp>
        <p:nvCxnSpPr>
          <p:cNvPr id="132" name="Google Shape;132;p5"/>
          <p:cNvCxnSpPr>
            <a:stCxn id="131" idx="1"/>
          </p:cNvCxnSpPr>
          <p:nvPr/>
        </p:nvCxnSpPr>
        <p:spPr>
          <a:xfrm rot="10800000" flipH="1">
            <a:off x="844279" y="700537"/>
            <a:ext cx="5042400" cy="48000"/>
          </a:xfrm>
          <a:prstGeom prst="straightConnector1">
            <a:avLst/>
          </a:prstGeom>
          <a:noFill/>
          <a:ln w="50800" cap="flat" cmpd="sng">
            <a:solidFill>
              <a:schemeClr val="accent6"/>
            </a:solidFill>
            <a:prstDash val="solid"/>
            <a:miter lim="800000"/>
            <a:headEnd type="none" w="sm" len="sm"/>
            <a:tailEnd type="none" w="sm" len="sm"/>
          </a:ln>
        </p:spPr>
      </p:cxnSp>
      <p:sp>
        <p:nvSpPr>
          <p:cNvPr id="133" name="Google Shape;133;p5"/>
          <p:cNvSpPr txBox="1"/>
          <p:nvPr/>
        </p:nvSpPr>
        <p:spPr>
          <a:xfrm>
            <a:off x="0" y="867083"/>
            <a:ext cx="6392122" cy="5355272"/>
          </a:xfrm>
          <a:prstGeom prst="rect">
            <a:avLst/>
          </a:prstGeom>
          <a:noFill/>
          <a:ln>
            <a:noFill/>
          </a:ln>
        </p:spPr>
        <p:txBody>
          <a:bodyPr spcFirstLastPara="1" wrap="square" lIns="91425" tIns="45700" rIns="91425" bIns="45700" anchor="t" anchorCtr="0">
            <a:spAutoFit/>
          </a:bodyPr>
          <a:lstStyle/>
          <a:p>
            <a:pPr marL="457200" marR="0" lvl="0" indent="-114300" algn="l" rtl="0">
              <a:lnSpc>
                <a:spcPct val="100000"/>
              </a:lnSpc>
              <a:spcBef>
                <a:spcPts val="0"/>
              </a:spcBef>
              <a:spcAft>
                <a:spcPts val="0"/>
              </a:spcAft>
              <a:buClr>
                <a:srgbClr val="000000"/>
              </a:buClr>
              <a:buSzPts val="1800"/>
              <a:buFont typeface="Arial"/>
              <a:buAutoNum type="arabicPeriod"/>
            </a:pPr>
            <a:r>
              <a:rPr lang="es-MX" sz="1800" b="0" i="0" u="none" strike="noStrike" cap="none">
                <a:solidFill>
                  <a:srgbClr val="000000"/>
                </a:solidFill>
                <a:latin typeface="Times New Roman"/>
                <a:ea typeface="Times New Roman"/>
                <a:cs typeface="Times New Roman"/>
                <a:sym typeface="Times New Roman"/>
              </a:rPr>
              <a:t> Implementar un sistema de registro y autentificación de usuarios, que almacene la información en las respectivas bases de datos para los Clientes, Técnicos, Servicios Solicitados y Órdenes de Trabajo.</a:t>
            </a:r>
            <a:endParaRPr/>
          </a:p>
          <a:p>
            <a:pPr marL="457200" marR="0" lvl="0" indent="-114300" algn="l" rtl="0">
              <a:lnSpc>
                <a:spcPct val="100000"/>
              </a:lnSpc>
              <a:spcBef>
                <a:spcPts val="0"/>
              </a:spcBef>
              <a:spcAft>
                <a:spcPts val="0"/>
              </a:spcAft>
              <a:buClr>
                <a:srgbClr val="000000"/>
              </a:buClr>
              <a:buSzPts val="1800"/>
              <a:buFont typeface="Arial"/>
              <a:buAutoNum type="arabicPeriod"/>
            </a:pPr>
            <a:r>
              <a:rPr lang="es-MX" sz="1800" b="0" i="0" u="none" strike="noStrike" cap="none">
                <a:solidFill>
                  <a:srgbClr val="000000"/>
                </a:solidFill>
                <a:latin typeface="Times New Roman"/>
                <a:ea typeface="Times New Roman"/>
                <a:cs typeface="Times New Roman"/>
                <a:sym typeface="Times New Roman"/>
              </a:rPr>
              <a:t> Desarrollar un sistema de almacenamiento y seguimiento de los servicios activos y completados a través del aplicativo, que genere reportes totales o parciales acerca del estado en que se encuentra el servicio.</a:t>
            </a:r>
            <a:endParaRPr/>
          </a:p>
          <a:p>
            <a:pPr marL="457200" marR="0" lvl="0" indent="-114300" algn="l" rtl="0">
              <a:lnSpc>
                <a:spcPct val="100000"/>
              </a:lnSpc>
              <a:spcBef>
                <a:spcPts val="0"/>
              </a:spcBef>
              <a:spcAft>
                <a:spcPts val="0"/>
              </a:spcAft>
              <a:buClr>
                <a:srgbClr val="000000"/>
              </a:buClr>
              <a:buSzPts val="1800"/>
              <a:buFont typeface="Arial"/>
              <a:buAutoNum type="arabicPeriod"/>
            </a:pPr>
            <a:r>
              <a:rPr lang="es-MX" sz="1800" b="0" i="0" u="none" strike="noStrike" cap="none">
                <a:solidFill>
                  <a:srgbClr val="000000"/>
                </a:solidFill>
                <a:latin typeface="Times New Roman"/>
                <a:ea typeface="Times New Roman"/>
                <a:cs typeface="Times New Roman"/>
                <a:sym typeface="Times New Roman"/>
              </a:rPr>
              <a:t> Proporcionar un módulo de consulta con la información relacionada al técnico que realizará el servicio. Además permitirá generar un código de control de seguridad para dar inicio al servicio.</a:t>
            </a:r>
            <a:endParaRPr/>
          </a:p>
          <a:p>
            <a:pPr marL="457200" marR="0" lvl="0" indent="-114300" algn="l" rtl="0">
              <a:lnSpc>
                <a:spcPct val="100000"/>
              </a:lnSpc>
              <a:spcBef>
                <a:spcPts val="0"/>
              </a:spcBef>
              <a:spcAft>
                <a:spcPts val="0"/>
              </a:spcAft>
              <a:buClr>
                <a:srgbClr val="000000"/>
              </a:buClr>
              <a:buSzPts val="1800"/>
              <a:buFont typeface="Arial"/>
              <a:buAutoNum type="arabicPeriod"/>
            </a:pPr>
            <a:r>
              <a:rPr lang="es-MX" sz="1800" b="0" i="0" u="none" strike="noStrike" cap="none">
                <a:solidFill>
                  <a:srgbClr val="000000"/>
                </a:solidFill>
                <a:latin typeface="Times New Roman"/>
                <a:ea typeface="Times New Roman"/>
                <a:cs typeface="Times New Roman"/>
                <a:sym typeface="Times New Roman"/>
              </a:rPr>
              <a:t> Optimizar la comunicación entre el Cliente y el Técnico, generando un sistema de comunicación basado en chat de texto.</a:t>
            </a:r>
            <a:endParaRPr/>
          </a:p>
          <a:p>
            <a:pPr marL="457200" marR="0" lvl="0" indent="-114300" algn="l" rtl="0">
              <a:lnSpc>
                <a:spcPct val="100000"/>
              </a:lnSpc>
              <a:spcBef>
                <a:spcPts val="0"/>
              </a:spcBef>
              <a:spcAft>
                <a:spcPts val="0"/>
              </a:spcAft>
              <a:buClr>
                <a:srgbClr val="000000"/>
              </a:buClr>
              <a:buSzPts val="1800"/>
              <a:buFont typeface="Arial"/>
              <a:buAutoNum type="arabicPeriod"/>
            </a:pPr>
            <a:r>
              <a:rPr lang="es-MX" sz="1800" b="0" i="0" u="none" strike="noStrike" cap="none">
                <a:solidFill>
                  <a:srgbClr val="000000"/>
                </a:solidFill>
                <a:latin typeface="Times New Roman"/>
                <a:ea typeface="Times New Roman"/>
                <a:cs typeface="Times New Roman"/>
                <a:sym typeface="Times New Roman"/>
              </a:rPr>
              <a:t> Generar un módulo de medios de pago, el cual permita dar soporte a diversos métodos, para posteriormente realizar el envío de la factura o recibo de pago y la respectiva garantía del servicio realizado.</a:t>
            </a:r>
            <a:endParaRPr/>
          </a:p>
        </p:txBody>
      </p:sp>
      <p:pic>
        <p:nvPicPr>
          <p:cNvPr id="134" name="Google Shape;134;p5" descr="Objetivos generales y específicos | Grandes Pymes"/>
          <p:cNvPicPr preferRelativeResize="0"/>
          <p:nvPr/>
        </p:nvPicPr>
        <p:blipFill rotWithShape="1">
          <a:blip r:embed="rId3">
            <a:alphaModFix/>
          </a:blip>
          <a:srcRect/>
          <a:stretch/>
        </p:blipFill>
        <p:spPr>
          <a:xfrm>
            <a:off x="6404810" y="1787086"/>
            <a:ext cx="5787190" cy="351526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p:nvPr/>
        </p:nvSpPr>
        <p:spPr>
          <a:xfrm>
            <a:off x="1053600" y="637673"/>
            <a:ext cx="5547843" cy="107303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2600"/>
              <a:buFont typeface="Work Sans Light"/>
              <a:buNone/>
            </a:pPr>
            <a:r>
              <a:rPr lang="es-MX" sz="2600" b="0" i="0" u="none" strike="noStrike" cap="none">
                <a:solidFill>
                  <a:srgbClr val="38AA00"/>
                </a:solidFill>
                <a:latin typeface="Work Sans Light"/>
                <a:ea typeface="Work Sans Light"/>
                <a:cs typeface="Work Sans Light"/>
                <a:sym typeface="Work Sans Light"/>
              </a:rPr>
              <a:t>Planteamiento del Problema</a:t>
            </a:r>
            <a:endParaRPr sz="1800" b="0" i="0" u="none" strike="noStrike" cap="none">
              <a:solidFill>
                <a:schemeClr val="dk1"/>
              </a:solidFill>
              <a:latin typeface="Calibri"/>
              <a:ea typeface="Calibri"/>
              <a:cs typeface="Calibri"/>
              <a:sym typeface="Calibri"/>
            </a:endParaRPr>
          </a:p>
        </p:txBody>
      </p:sp>
      <p:cxnSp>
        <p:nvCxnSpPr>
          <p:cNvPr id="140" name="Google Shape;140;p6"/>
          <p:cNvCxnSpPr/>
          <p:nvPr/>
        </p:nvCxnSpPr>
        <p:spPr>
          <a:xfrm rot="10800000" flipH="1">
            <a:off x="837033" y="1152471"/>
            <a:ext cx="5042400" cy="48000"/>
          </a:xfrm>
          <a:prstGeom prst="straightConnector1">
            <a:avLst/>
          </a:prstGeom>
          <a:noFill/>
          <a:ln w="50800" cap="flat" cmpd="sng">
            <a:solidFill>
              <a:schemeClr val="accent6"/>
            </a:solidFill>
            <a:prstDash val="solid"/>
            <a:miter lim="800000"/>
            <a:headEnd type="none" w="sm" len="sm"/>
            <a:tailEnd type="none" w="sm" len="sm"/>
          </a:ln>
        </p:spPr>
      </p:cxnSp>
      <p:sp>
        <p:nvSpPr>
          <p:cNvPr id="141" name="Google Shape;141;p6"/>
          <p:cNvSpPr txBox="1"/>
          <p:nvPr/>
        </p:nvSpPr>
        <p:spPr>
          <a:xfrm>
            <a:off x="808751" y="1535027"/>
            <a:ext cx="5753737" cy="4524275"/>
          </a:xfrm>
          <a:prstGeom prst="rect">
            <a:avLst/>
          </a:prstGeom>
          <a:noFill/>
          <a:ln>
            <a:noFill/>
          </a:ln>
        </p:spPr>
        <p:txBody>
          <a:bodyPr spcFirstLastPara="1" wrap="square" lIns="91425" tIns="45700" rIns="91425" bIns="45700" anchor="t" anchorCtr="0">
            <a:spAutoFit/>
          </a:bodyPr>
          <a:lstStyle/>
          <a:p>
            <a:pPr marL="0" marR="0" lvl="0" indent="45720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El actual sistema de contacto, comunicación y contratación de un profesional que lleve a cabo diversas actividades relacionadas con el servicio técnico de lavadoras y neveras a domicilio se divide en dos, el tradicional basado en una comunicación de voz a voz que resulta la manera más confiable de contactar con un profesional para posteriormente realizar la contratación del técnico del cual no tenemos seguridad tanto en sus habilidades como en una garantía final del servicio y en segundo lugar existe el proceso virtual usado por las empresas, que en muchos casos se queda corto al tener separación en los diversos procesos que conlleva la contratación, seguimiento y pago de un servicio técnico a domicilio, generando contratiempos durante el paso a paso y quedando a merced de la plataforma que se esté utilizando, la cual si en un escenario deja de funcionar, afectará directamente el proceso del servicio.</a:t>
            </a:r>
            <a:endParaRPr sz="1800" b="0" i="0" u="none" strike="noStrike" cap="none">
              <a:solidFill>
                <a:schemeClr val="dk1"/>
              </a:solidFill>
              <a:latin typeface="Calibri"/>
              <a:ea typeface="Calibri"/>
              <a:cs typeface="Calibri"/>
              <a:sym typeface="Calibri"/>
            </a:endParaRPr>
          </a:p>
        </p:txBody>
      </p:sp>
      <p:pic>
        <p:nvPicPr>
          <p:cNvPr id="142" name="Google Shape;142;p6" descr="Cómo plantear un problema de investigación?"/>
          <p:cNvPicPr preferRelativeResize="0"/>
          <p:nvPr/>
        </p:nvPicPr>
        <p:blipFill rotWithShape="1">
          <a:blip r:embed="rId3">
            <a:alphaModFix/>
          </a:blip>
          <a:srcRect/>
          <a:stretch/>
        </p:blipFill>
        <p:spPr>
          <a:xfrm>
            <a:off x="6821905" y="3013503"/>
            <a:ext cx="5100304" cy="30457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7"/>
          <p:cNvSpPr txBox="1"/>
          <p:nvPr/>
        </p:nvSpPr>
        <p:spPr>
          <a:xfrm>
            <a:off x="950054" y="605917"/>
            <a:ext cx="5547843" cy="107303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2600"/>
              <a:buFont typeface="Work Sans Light"/>
              <a:buNone/>
            </a:pPr>
            <a:r>
              <a:rPr lang="es-MX" sz="2600" b="0" i="0" u="none" strike="noStrike" cap="none">
                <a:solidFill>
                  <a:srgbClr val="38AA00"/>
                </a:solidFill>
                <a:latin typeface="Work Sans Light"/>
                <a:ea typeface="Work Sans Light"/>
                <a:cs typeface="Work Sans Light"/>
                <a:sym typeface="Work Sans Light"/>
              </a:rPr>
              <a:t>Pregunta del Problema</a:t>
            </a:r>
            <a:endParaRPr sz="1800" b="0" i="0" u="none" strike="noStrike" cap="none">
              <a:solidFill>
                <a:schemeClr val="dk1"/>
              </a:solidFill>
              <a:latin typeface="Calibri"/>
              <a:ea typeface="Calibri"/>
              <a:cs typeface="Calibri"/>
              <a:sym typeface="Calibri"/>
            </a:endParaRPr>
          </a:p>
        </p:txBody>
      </p:sp>
      <p:cxnSp>
        <p:nvCxnSpPr>
          <p:cNvPr id="148" name="Google Shape;148;p7"/>
          <p:cNvCxnSpPr>
            <a:stCxn id="147" idx="1"/>
          </p:cNvCxnSpPr>
          <p:nvPr/>
        </p:nvCxnSpPr>
        <p:spPr>
          <a:xfrm rot="10800000" flipH="1">
            <a:off x="950054" y="1094432"/>
            <a:ext cx="5042400" cy="48000"/>
          </a:xfrm>
          <a:prstGeom prst="straightConnector1">
            <a:avLst/>
          </a:prstGeom>
          <a:noFill/>
          <a:ln w="50800" cap="flat" cmpd="sng">
            <a:solidFill>
              <a:schemeClr val="accent6"/>
            </a:solidFill>
            <a:prstDash val="solid"/>
            <a:miter lim="800000"/>
            <a:headEnd type="none" w="sm" len="sm"/>
            <a:tailEnd type="none" w="sm" len="sm"/>
          </a:ln>
        </p:spPr>
      </p:cxnSp>
      <p:sp>
        <p:nvSpPr>
          <p:cNvPr id="149" name="Google Shape;149;p7"/>
          <p:cNvSpPr txBox="1"/>
          <p:nvPr/>
        </p:nvSpPr>
        <p:spPr>
          <a:xfrm>
            <a:off x="947852" y="2167538"/>
            <a:ext cx="5148148" cy="1200288"/>
          </a:xfrm>
          <a:prstGeom prst="rect">
            <a:avLst/>
          </a:prstGeom>
          <a:noFill/>
          <a:ln>
            <a:noFill/>
          </a:ln>
        </p:spPr>
        <p:txBody>
          <a:bodyPr spcFirstLastPara="1" wrap="square" lIns="91425" tIns="45700" rIns="91425" bIns="45700" anchor="t" anchorCtr="0">
            <a:spAutoFit/>
          </a:bodyPr>
          <a:lstStyle/>
          <a:p>
            <a:pPr marL="0" marR="0" lvl="0" indent="457200" algn="l" rtl="0">
              <a:lnSpc>
                <a:spcPct val="100000"/>
              </a:lnSpc>
              <a:spcBef>
                <a:spcPts val="0"/>
              </a:spcBef>
              <a:spcAft>
                <a:spcPts val="0"/>
              </a:spcAft>
              <a:buNone/>
            </a:pPr>
            <a:r>
              <a:rPr lang="es-MX" sz="1800" b="0" i="0" u="none" strike="noStrike" cap="none" dirty="0">
                <a:solidFill>
                  <a:srgbClr val="000000"/>
                </a:solidFill>
                <a:latin typeface="Times New Roman"/>
                <a:ea typeface="Times New Roman"/>
                <a:cs typeface="Times New Roman"/>
                <a:sym typeface="Times New Roman"/>
              </a:rPr>
              <a:t>¿Es necesario un sistema de gestión que optimice y unifique todo el proceso relacionado con la contratación y seguimiento de un servicio técnico a domicilio de electrodomésticos de línea blanca?</a:t>
            </a:r>
            <a:endParaRPr sz="2400" b="0" i="0" u="none" strike="noStrike" cap="none" dirty="0">
              <a:solidFill>
                <a:srgbClr val="000000"/>
              </a:solidFill>
              <a:latin typeface="Arial"/>
              <a:ea typeface="Arial"/>
              <a:cs typeface="Arial"/>
              <a:sym typeface="Arial"/>
            </a:endParaRPr>
          </a:p>
        </p:txBody>
      </p:sp>
      <p:pic>
        <p:nvPicPr>
          <p:cNvPr id="150" name="Google Shape;150;p7" descr="Pregunta o resolución de problemas Concepto de problema de dilema de  preguntas Hombre con problemas de pensamiento que hace preguntas Concepto  de elección Concepto de hacer preguntas para resolver problemas de  rompecabezas"/>
          <p:cNvPicPr preferRelativeResize="0"/>
          <p:nvPr/>
        </p:nvPicPr>
        <p:blipFill rotWithShape="1">
          <a:blip r:embed="rId3">
            <a:alphaModFix/>
          </a:blip>
          <a:srcRect/>
          <a:stretch/>
        </p:blipFill>
        <p:spPr>
          <a:xfrm>
            <a:off x="6684529" y="1804736"/>
            <a:ext cx="4666763" cy="466676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p:nvPr/>
        </p:nvSpPr>
        <p:spPr>
          <a:xfrm>
            <a:off x="950054" y="605917"/>
            <a:ext cx="5547843" cy="107303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2600"/>
              <a:buFont typeface="Work Sans Light"/>
              <a:buNone/>
            </a:pPr>
            <a:r>
              <a:rPr lang="es-MX" sz="2600" b="0" i="0" u="none" strike="noStrike" cap="none">
                <a:solidFill>
                  <a:srgbClr val="38AA00"/>
                </a:solidFill>
                <a:latin typeface="Work Sans Light"/>
                <a:ea typeface="Work Sans Light"/>
                <a:cs typeface="Work Sans Light"/>
                <a:sym typeface="Work Sans Light"/>
              </a:rPr>
              <a:t>Alcance </a:t>
            </a:r>
            <a:endParaRPr sz="1800" b="0" i="0" u="none" strike="noStrike" cap="none">
              <a:solidFill>
                <a:schemeClr val="dk1"/>
              </a:solidFill>
              <a:latin typeface="Calibri"/>
              <a:ea typeface="Calibri"/>
              <a:cs typeface="Calibri"/>
              <a:sym typeface="Calibri"/>
            </a:endParaRPr>
          </a:p>
        </p:txBody>
      </p:sp>
      <p:cxnSp>
        <p:nvCxnSpPr>
          <p:cNvPr id="156" name="Google Shape;156;p8"/>
          <p:cNvCxnSpPr>
            <a:stCxn id="155" idx="1"/>
          </p:cNvCxnSpPr>
          <p:nvPr/>
        </p:nvCxnSpPr>
        <p:spPr>
          <a:xfrm rot="10800000" flipH="1">
            <a:off x="950054" y="1094432"/>
            <a:ext cx="5042400" cy="48000"/>
          </a:xfrm>
          <a:prstGeom prst="straightConnector1">
            <a:avLst/>
          </a:prstGeom>
          <a:noFill/>
          <a:ln w="50800" cap="flat" cmpd="sng">
            <a:solidFill>
              <a:schemeClr val="accent6"/>
            </a:solidFill>
            <a:prstDash val="solid"/>
            <a:miter lim="800000"/>
            <a:headEnd type="none" w="sm" len="sm"/>
            <a:tailEnd type="none" w="sm" len="sm"/>
          </a:ln>
        </p:spPr>
      </p:cxnSp>
      <p:sp>
        <p:nvSpPr>
          <p:cNvPr id="157" name="Google Shape;157;p8"/>
          <p:cNvSpPr txBox="1"/>
          <p:nvPr/>
        </p:nvSpPr>
        <p:spPr>
          <a:xfrm>
            <a:off x="947852" y="1727768"/>
            <a:ext cx="4442295" cy="45242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El proyecto se enfocará en el diseño, desarrollo e implementación de un aplicativo web que funciona de intermediario entre el cliente y el técnico. Centrado específicamente en la gestión de los servicios que el técnico llevará a cabo, y las solicitudes del cliente. Integrando diversos módulos que serán fáciles de usar y mejoran cada proceso. Gracias al almacenamiento de los servicios que se lleven a cabo y al monitoreo del mismo, será posible brindar un estado en tiempo real desde la programación de la visita hasta la confirmación final del pago del servicio y envío de la factura electrónica; pasando por diversos puntos de control y verificación del lado tanto del técnico como del cliente.</a:t>
            </a:r>
            <a:endParaRPr sz="1800" b="0" i="0" u="none" strike="noStrike" cap="none">
              <a:solidFill>
                <a:schemeClr val="dk1"/>
              </a:solidFill>
              <a:latin typeface="Calibri"/>
              <a:ea typeface="Calibri"/>
              <a:cs typeface="Calibri"/>
              <a:sym typeface="Calibri"/>
            </a:endParaRPr>
          </a:p>
        </p:txBody>
      </p:sp>
      <p:pic>
        <p:nvPicPr>
          <p:cNvPr id="158" name="Google Shape;158;p8" descr="En qué consiste el alcance del proyecto? - Universidad Benito Juárez G."/>
          <p:cNvPicPr preferRelativeResize="0"/>
          <p:nvPr/>
        </p:nvPicPr>
        <p:blipFill rotWithShape="1">
          <a:blip r:embed="rId3">
            <a:alphaModFix/>
          </a:blip>
          <a:srcRect/>
          <a:stretch/>
        </p:blipFill>
        <p:spPr>
          <a:xfrm>
            <a:off x="5574267" y="2371994"/>
            <a:ext cx="6259428" cy="312971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Font typeface="Calibri"/>
              <a:buNone/>
            </a:pPr>
            <a:r>
              <a:rPr lang="es-MX" b="1">
                <a:solidFill>
                  <a:schemeClr val="lt1"/>
                </a:solidFill>
              </a:rPr>
              <a:t>Base de datos</a:t>
            </a:r>
            <a:endParaRPr/>
          </a:p>
        </p:txBody>
      </p:sp>
      <p:pic>
        <p:nvPicPr>
          <p:cNvPr id="164" name="Google Shape;164;p36"/>
          <p:cNvPicPr preferRelativeResize="0"/>
          <p:nvPr/>
        </p:nvPicPr>
        <p:blipFill rotWithShape="1">
          <a:blip r:embed="rId3">
            <a:alphaModFix/>
          </a:blip>
          <a:srcRect/>
          <a:stretch/>
        </p:blipFill>
        <p:spPr>
          <a:xfrm>
            <a:off x="4413042" y="1690688"/>
            <a:ext cx="6940758" cy="4726172"/>
          </a:xfrm>
          <a:prstGeom prst="rect">
            <a:avLst/>
          </a:prstGeom>
          <a:noFill/>
          <a:ln>
            <a:noFill/>
          </a:ln>
        </p:spPr>
      </p:pic>
      <p:sp>
        <p:nvSpPr>
          <p:cNvPr id="165" name="Google Shape;165;p36"/>
          <p:cNvSpPr txBox="1"/>
          <p:nvPr/>
        </p:nvSpPr>
        <p:spPr>
          <a:xfrm>
            <a:off x="743315" y="3016251"/>
            <a:ext cx="4442295"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MX" sz="1800" b="0" i="0" u="none" strike="noStrike" cap="none">
                <a:solidFill>
                  <a:srgbClr val="000000"/>
                </a:solidFill>
                <a:latin typeface="Times New Roman"/>
                <a:ea typeface="Times New Roman"/>
                <a:cs typeface="Times New Roman"/>
                <a:sym typeface="Times New Roman"/>
              </a:rPr>
              <a:t>Normalización: Primera forma normal.</a:t>
            </a: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760</Words>
  <Application>Microsoft Office PowerPoint</Application>
  <PresentationFormat>Panorámica</PresentationFormat>
  <Paragraphs>83</Paragraphs>
  <Slides>48</Slides>
  <Notes>48</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48</vt:i4>
      </vt:variant>
    </vt:vector>
  </HeadingPairs>
  <TitlesOfParts>
    <vt:vector size="55" baseType="lpstr">
      <vt:lpstr>Times New Roman</vt:lpstr>
      <vt:lpstr>Calibri</vt:lpstr>
      <vt:lpstr>Work Sans Light</vt:lpstr>
      <vt:lpstr>Work Sans Medium</vt:lpstr>
      <vt:lpstr>Arial</vt:lpstr>
      <vt:lpstr>Arial Rounded</vt:lpstr>
      <vt:lpstr>Tema de Office</vt:lpstr>
      <vt:lpstr>Presentación de PowerPoint</vt:lpstr>
      <vt:lpstr>Integrante</vt:lpstr>
      <vt:lpstr>Formulación del Proyecto </vt:lpstr>
      <vt:lpstr>Presentación de PowerPoint</vt:lpstr>
      <vt:lpstr>Presentación de PowerPoint</vt:lpstr>
      <vt:lpstr>Presentación de PowerPoint</vt:lpstr>
      <vt:lpstr>Presentación de PowerPoint</vt:lpstr>
      <vt:lpstr>Presentación de PowerPoint</vt:lpstr>
      <vt:lpstr>Base de datos</vt:lpstr>
      <vt:lpstr>Base de datos</vt:lpstr>
      <vt:lpstr>Base de datos</vt:lpstr>
      <vt:lpstr>Base de datos</vt:lpstr>
      <vt:lpstr>Base de datos</vt:lpstr>
      <vt:lpstr>Base de datos</vt:lpstr>
      <vt:lpstr>Base de datos</vt:lpstr>
      <vt:lpstr>Base de datos</vt:lpstr>
      <vt:lpstr>Base de datos</vt:lpstr>
      <vt:lpstr>Diccionario de datos</vt:lpstr>
      <vt:lpstr>Diccionario de datos</vt:lpstr>
      <vt:lpstr>Diccionario de datos</vt:lpstr>
      <vt:lpstr>Diccionario de datos</vt:lpstr>
      <vt:lpstr>Diccionario de datos</vt:lpstr>
      <vt:lpstr>Diccionario de datos</vt:lpstr>
      <vt:lpstr>Diagrama de Casos de uso</vt:lpstr>
      <vt:lpstr>Diagrama de Casos de uso</vt:lpstr>
      <vt:lpstr>Diagramas de Casos de uso</vt:lpstr>
      <vt:lpstr>Diagramas de Casos de uso</vt:lpstr>
      <vt:lpstr>Costos del proyecto</vt:lpstr>
      <vt:lpstr>Costos del proyecto</vt:lpstr>
      <vt:lpstr>Costos del proyecto</vt:lpstr>
      <vt:lpstr>Costos del proyecto</vt:lpstr>
      <vt:lpstr>Costos del proyecto</vt:lpstr>
      <vt:lpstr>Costos del proyecto</vt:lpstr>
      <vt:lpstr>Costos del proyecto</vt:lpstr>
      <vt:lpstr>Costos del proyecto</vt:lpstr>
      <vt:lpstr>Costos del proyecto</vt:lpstr>
      <vt:lpstr>Costos del proyecto</vt:lpstr>
      <vt:lpstr>Costos del proyecto</vt:lpstr>
      <vt:lpstr>Propuesta técnica – Proveedores</vt:lpstr>
      <vt:lpstr>Propuesta técnica – Proveedores</vt:lpstr>
      <vt:lpstr>Propuesta técnica – Proveedores</vt:lpstr>
      <vt:lpstr>Especificaciones de casos de uso</vt:lpstr>
      <vt:lpstr>Especificaciones de casos de uso</vt:lpstr>
      <vt:lpstr>Especificaciones de casos de uso</vt:lpstr>
      <vt:lpstr>Especificaciones de casos de uso</vt:lpstr>
      <vt:lpstr>Especificaciones de casos de uso</vt:lpstr>
      <vt:lpstr>Especificaciones de casos de uso</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Carlos Andrés Herrera Mora</dc:creator>
  <cp:lastModifiedBy>Jose Alejandro Madrigal Ruiz</cp:lastModifiedBy>
  <cp:revision>2</cp:revision>
  <dcterms:created xsi:type="dcterms:W3CDTF">2024-03-15T00:49:27Z</dcterms:created>
  <dcterms:modified xsi:type="dcterms:W3CDTF">2025-05-14T21:34:55Z</dcterms:modified>
</cp:coreProperties>
</file>